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9" r:id="rId3"/>
    <p:sldId id="302" r:id="rId4"/>
    <p:sldId id="261" r:id="rId5"/>
    <p:sldId id="265" r:id="rId6"/>
    <p:sldId id="264" r:id="rId7"/>
    <p:sldId id="301" r:id="rId8"/>
    <p:sldId id="294" r:id="rId9"/>
    <p:sldId id="306" r:id="rId10"/>
    <p:sldId id="297" r:id="rId11"/>
    <p:sldId id="285" r:id="rId12"/>
    <p:sldId id="286" r:id="rId13"/>
    <p:sldId id="304" r:id="rId14"/>
    <p:sldId id="288" r:id="rId15"/>
    <p:sldId id="268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A5E9"/>
    <a:srgbClr val="B05CB0"/>
    <a:srgbClr val="EBD5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F63E-8A68-463D-B4ED-72B6541B6776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49801-BD39-411E-9E0D-BF5B2FCD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2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2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802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4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5370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17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43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6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96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616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00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22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4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6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7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10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58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6166" y="178186"/>
            <a:ext cx="727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«Детский сад №8»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06FABEE-CEB0-C6DA-6E1E-C0D35CC1B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96380"/>
            <a:ext cx="3402124" cy="2861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46F221-0CAA-7F1F-CEDF-A8471C5E28AE}"/>
              </a:ext>
            </a:extLst>
          </p:cNvPr>
          <p:cNvSpPr txBox="1"/>
          <p:nvPr/>
        </p:nvSpPr>
        <p:spPr>
          <a:xfrm>
            <a:off x="2880864" y="2192232"/>
            <a:ext cx="4759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90EF0F-5284-B2DB-02AA-4C682B579A29}"/>
              </a:ext>
            </a:extLst>
          </p:cNvPr>
          <p:cNvSpPr txBox="1"/>
          <p:nvPr/>
        </p:nvSpPr>
        <p:spPr>
          <a:xfrm>
            <a:off x="2359766" y="2709790"/>
            <a:ext cx="5801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«КОМНАТНЫЕ РАСТЕНИЯ –НАШИ ДРУЗЬЯ»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742114-BAC1-A2A7-100E-4923392B7D13}"/>
              </a:ext>
            </a:extLst>
          </p:cNvPr>
          <p:cNvSpPr txBox="1"/>
          <p:nvPr/>
        </p:nvSpPr>
        <p:spPr>
          <a:xfrm>
            <a:off x="1283808" y="5949280"/>
            <a:ext cx="4416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Подготовили и провели воспитатели: </a:t>
            </a:r>
          </a:p>
          <a:p>
            <a:pPr algn="ctr"/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Каплюгина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А.В.,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Рябикина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Е.Р.     </a:t>
            </a:r>
            <a:endParaRPr lang="ru-RU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1800" y="260648"/>
            <a:ext cx="271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Наблюдения и опыты</a:t>
            </a:r>
          </a:p>
        </p:txBody>
      </p:sp>
      <p:pic>
        <p:nvPicPr>
          <p:cNvPr id="9" name="Рисунок 8" descr="9DdCKgGC3lU.jpg"/>
          <p:cNvPicPr>
            <a:picLocks noChangeAspect="1"/>
          </p:cNvPicPr>
          <p:nvPr/>
        </p:nvPicPr>
        <p:blipFill>
          <a:blip r:embed="rId2" cstate="print"/>
          <a:srcRect r="18775" b="13503"/>
          <a:stretch>
            <a:fillRect/>
          </a:stretch>
        </p:blipFill>
        <p:spPr>
          <a:xfrm>
            <a:off x="1468635" y="1877349"/>
            <a:ext cx="1368152" cy="231941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0" name="Рисунок 9" descr="QQbkKqggY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361" y="955212"/>
            <a:ext cx="2160240" cy="1620180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69017" y="450912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«Как у растения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появляются корешки?»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24630" y="2636912"/>
            <a:ext cx="2160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«Испарение воды растениями»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_KGOuny8Bq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048401"/>
            <a:ext cx="2520280" cy="1417658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3" name="Рисунок 12" descr="M2O2LRbB6fw.jpg"/>
          <p:cNvPicPr>
            <a:picLocks noChangeAspect="1"/>
          </p:cNvPicPr>
          <p:nvPr/>
        </p:nvPicPr>
        <p:blipFill>
          <a:blip r:embed="rId5" cstate="print"/>
          <a:srcRect t="9051" r="1427" b="44750"/>
          <a:stretch>
            <a:fillRect/>
          </a:stretch>
        </p:blipFill>
        <p:spPr>
          <a:xfrm>
            <a:off x="6488979" y="2719576"/>
            <a:ext cx="2016224" cy="1681332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4" name="Рисунок 13" descr="_d0-kn4Vp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4962" y="4089640"/>
            <a:ext cx="2500778" cy="1875584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373203" y="601228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Опыт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Растению нужен свет»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36667" y="677682"/>
            <a:ext cx="7371334" cy="3384376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Поливай растения водой комнатной температуры. Кроме того, вода должна отстояться в течение нескольких часов.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цветы поливают вечером, зимой - утром.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Рыхли палочкой поверхность земли в горшочке, чтобы к корням поступал воздух. Будь осторожен - не повреди корни растения.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Вытирай пыль с крупных гладких листьев влажной тряпкой или губкой.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Растения с мелкими листьями и листьями опушенными очищают от пыли мягкой кисточкой.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 срезай с растений сухие листья и веточки. Следи за чистотой цветочных горшков и подставок.</a:t>
            </a:r>
            <a:r>
              <a:rPr lang="ru-RU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I8_uY4VY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4891" y="3882035"/>
            <a:ext cx="1497433" cy="266429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7" name="Рисунок 6" descr="2_DaEu3l3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864" y="3874002"/>
            <a:ext cx="1497433" cy="266429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8" name="Рисунок 7" descr="7-w49WNMv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1359" y="3874002"/>
            <a:ext cx="1497433" cy="266429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41E8CD1-222A-8B08-6A1B-105DB3950427}"/>
              </a:ext>
            </a:extLst>
          </p:cNvPr>
          <p:cNvSpPr txBox="1"/>
          <p:nvPr/>
        </p:nvSpPr>
        <p:spPr>
          <a:xfrm>
            <a:off x="1259632" y="262557"/>
            <a:ext cx="756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составили правила ухода за комнатными растениями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1841" y="297948"/>
            <a:ext cx="350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9540" y="856097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оттисков из картофеля)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«Фиалка в горшочке»</a:t>
            </a:r>
          </a:p>
        </p:txBody>
      </p:sp>
      <p:pic>
        <p:nvPicPr>
          <p:cNvPr id="18" name="Рисунок 17" descr="_53ljz81aQ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02758"/>
            <a:ext cx="1728192" cy="230425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9" name="Рисунок 18" descr="qRoeZPvBW3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1728192" cy="230425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20" name="Рисунок 19" descr="4hMYL1zZr5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02758"/>
            <a:ext cx="1728192" cy="230425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313508" y="983340"/>
            <a:ext cx="3530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Фреска из пластилина на картоне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«Фиалка»</a:t>
            </a:r>
          </a:p>
        </p:txBody>
      </p:sp>
      <p:pic>
        <p:nvPicPr>
          <p:cNvPr id="24" name="Рисунок 23" descr="AzoVoHD6Q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988840"/>
            <a:ext cx="2112235" cy="158417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25" name="Рисунок 24" descr="hvpHjaWDgm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3508" y="4583489"/>
            <a:ext cx="3360373" cy="1745939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3" name="Рисунок 12" descr="OLCUt52lPf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4564613"/>
            <a:ext cx="3168352" cy="1783690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8661" y="14127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Анкетирование «Что Вы знаете о комнатных растениях?»;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Уход за растениями в домашних условия (фотоотчёт).</a:t>
            </a:r>
          </a:p>
        </p:txBody>
      </p:sp>
      <p:pic>
        <p:nvPicPr>
          <p:cNvPr id="9" name="Рисунок 8" descr="9stLAvEYR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61" y="2746420"/>
            <a:ext cx="1454077" cy="2996952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0" name="Рисунок 9" descr="zY2XnxxyFv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01741"/>
            <a:ext cx="2708920" cy="2708920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1" name="Рисунок 10" descr="o28HuVanG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933056"/>
            <a:ext cx="3384376" cy="2538282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7E4378-4141-8408-58ED-36A974FEA91E}"/>
              </a:ext>
            </a:extLst>
          </p:cNvPr>
          <p:cNvSpPr txBox="1"/>
          <p:nvPr/>
        </p:nvSpPr>
        <p:spPr>
          <a:xfrm>
            <a:off x="3268502" y="532711"/>
            <a:ext cx="2606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1509" y="384720"/>
            <a:ext cx="218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Продукт проекта</a:t>
            </a:r>
          </a:p>
        </p:txBody>
      </p:sp>
      <p:pic>
        <p:nvPicPr>
          <p:cNvPr id="9" name="Рисунок 8" descr="RTylqXrS5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01323"/>
            <a:ext cx="3024336" cy="3167321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39952" y="1124744"/>
            <a:ext cx="47525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Продуктом проекта являются: 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Картотека опытов «Комнатные растения»;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Карточки-схемы «Уход за комнатными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растениями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и условные обозначения;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Паспорта комнатных растений.  </a:t>
            </a:r>
          </a:p>
        </p:txBody>
      </p:sp>
      <p:pic>
        <p:nvPicPr>
          <p:cNvPr id="11" name="Рисунок 10" descr="akXIv-B7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3816424" cy="2927913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70811" y="404664"/>
            <a:ext cx="4002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реализации  проекта</a:t>
            </a:r>
          </a:p>
        </p:txBody>
      </p:sp>
      <p:pic>
        <p:nvPicPr>
          <p:cNvPr id="5" name="Рисунок 4" descr="L1IhSrua6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844" y="4187970"/>
            <a:ext cx="4176464" cy="2349262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943270"/>
            <a:ext cx="74168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­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пополнилась развивающая предметно-пространственная среда группы;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­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сформировались творческие и интеллектуальные способности;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­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сформирована система знаний о комнатных растениях, об условиях необходимых для роста, познакомились с основными комнатными растениями, назначением их основных органов и частей;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­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повысился интерес к особенностям жизни и развитию растений,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­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появилось желание самостоятельно выполнять поручения по уходу за растениями,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­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повысился интерес к наблюдениям и экспериментированию  в процессе поисково-познавательной деятельности.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3645024"/>
            <a:ext cx="3569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07804" y="22400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000" b="1" dirty="0"/>
          </a:p>
        </p:txBody>
      </p:sp>
      <p:pic>
        <p:nvPicPr>
          <p:cNvPr id="9" name="Рисунок 8" descr="iNCwfimBm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43362"/>
            <a:ext cx="5296228" cy="297912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23728" y="1247361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Зачем нужны комнатные растения?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выполняют декоративную и санитарно-гигиеническую роль;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оптимизируют влажность воздуха в помещении;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создают уют и комфорт.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wSSpdz1Gd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155" y="3789040"/>
            <a:ext cx="3312634" cy="2323572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31840" y="25354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828657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Проблема заключается в недостаточном представлении детей о комнатных растениях.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Нами была проведена диагностическая беседа. Мы предложили детям демонстрационный материал (карточки с изображением комнатных растений): 2 детей назвали правильно почти все растения, 8 детей 3-4 растения, а 5 детей только 1-2 растения.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Из этого следует: недостаточно информации в развивающей среде, дети мало наблюдают за природой. У детей, не сформированы навыки ухода за комнатными растениями.</a:t>
            </a:r>
          </a:p>
        </p:txBody>
      </p:sp>
      <p:pic>
        <p:nvPicPr>
          <p:cNvPr id="10" name="Рисунок 9" descr="L1IhSrua6AY.jpg"/>
          <p:cNvPicPr>
            <a:picLocks noChangeAspect="1"/>
          </p:cNvPicPr>
          <p:nvPr/>
        </p:nvPicPr>
        <p:blipFill>
          <a:blip r:embed="rId3" cstate="print"/>
          <a:srcRect l="7836" r="9890" b="5972"/>
          <a:stretch>
            <a:fillRect/>
          </a:stretch>
        </p:blipFill>
        <p:spPr>
          <a:xfrm>
            <a:off x="1691680" y="3789040"/>
            <a:ext cx="3312634" cy="2323571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1E2931-D550-57D6-FDE9-49CBA59633BA}"/>
              </a:ext>
            </a:extLst>
          </p:cNvPr>
          <p:cNvSpPr txBox="1"/>
          <p:nvPr/>
        </p:nvSpPr>
        <p:spPr>
          <a:xfrm>
            <a:off x="1619672" y="69269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у детей правил ухода за комнатными растениями, их значение в жизни человека, о роли человека для растения.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781E2E-D422-1A90-6A38-242B4812125B}"/>
              </a:ext>
            </a:extLst>
          </p:cNvPr>
          <p:cNvSpPr txBox="1"/>
          <p:nvPr/>
        </p:nvSpPr>
        <p:spPr>
          <a:xfrm>
            <a:off x="1619672" y="1484784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Пополнить предметно-развивающую среду по теме проекта.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Способствовать развитию творческих и интеллектуальных способностей воспитанников.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Развивать представления детей о развитии растений как живых организмов (питаются, дышат, растут).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Познакомить с основными комнатными растениями, назначением их основных органов и частей.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Закреплять знания об условиях, необходимых для роста растений (свет, тепло, влага, почва).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Осуществлять уход за комнатными растениями под руководством взрослых.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Воспитывать коммуникативные навыки, трудолюбие, наблюдательность и любознательность.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Воспитывать бережное отношение к комнатным растениям, умение заботиться о них.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290C23-3019-E72B-8BCC-0368BA9F7228}"/>
              </a:ext>
            </a:extLst>
          </p:cNvPr>
          <p:cNvSpPr txBox="1"/>
          <p:nvPr/>
        </p:nvSpPr>
        <p:spPr>
          <a:xfrm>
            <a:off x="1331640" y="116632"/>
            <a:ext cx="2626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E170AF-9917-CC7C-DE64-320A8A7C84F6}"/>
              </a:ext>
            </a:extLst>
          </p:cNvPr>
          <p:cNvSpPr txBox="1"/>
          <p:nvPr/>
        </p:nvSpPr>
        <p:spPr>
          <a:xfrm>
            <a:off x="1331640" y="627067"/>
            <a:ext cx="7776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 algn="just">
              <a:buAutoNum type="romanUcPeriod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Подготовительный этап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Определить 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задачи проекта.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методическую литературу по мете проекта.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Выбрать оборудование и материалы. 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Организовать родителей для помощи проведения проекта.</a:t>
            </a:r>
          </a:p>
          <a:p>
            <a:pPr marL="285750" indent="-285750" algn="just">
              <a:buFontTx/>
              <a:buChar char="-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Диагностика детей по выявлению уровня знаний о мире комнатных растений в начале проекта.  </a:t>
            </a:r>
          </a:p>
          <a:p>
            <a:pPr lvl="0" algn="just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. Основной этап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Способствовать расширению знаний детей о комнатных растениях как живых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организмов (питаются, дышат, растут) и их значимости в жизни человека. 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Продолжить знакомство детей со строением растения, особенностью и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назначением его органов и частей. 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практические навыки ухода за комнатными растениями (под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руководством взрослых) и условиями их выращивания (свет, тепло, влага, почва). 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познавательный интерес и исследовательские навыки (умение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сравнивать, анализировать, делать выводы). 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детей.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детей. </a:t>
            </a:r>
          </a:p>
          <a:p>
            <a:pPr marL="285750" indent="-285750" algn="just">
              <a:buFont typeface="Times New Roman" panose="02020603050405020304" pitchFamily="18" charset="0"/>
              <a:buChar char="­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психические процессы дошкольников (внимание, память, мышление, воображение).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03648" y="254617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 startAt="3"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этап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 «Комнатные растения – наши друзья».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детей по выявлению уровня знаний о мире комнатных растений в конце проекта.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перспективных направлений.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4"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Итоговый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результата проекта в виде презентации.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выставки детских работ.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JJpD42u2S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908" y="2746999"/>
            <a:ext cx="2880320" cy="3840427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>
            <a:extLst>
              <a:ext uri="{FF2B5EF4-FFF2-40B4-BE49-F238E27FC236}">
                <a16:creationId xmlns="" xmlns:a16="http://schemas.microsoft.com/office/drawing/2014/main" id="{9F1BF41B-8ADC-6DCD-8164-88A5E2AF7576}"/>
              </a:ext>
            </a:extLst>
          </p:cNvPr>
          <p:cNvSpPr/>
          <p:nvPr/>
        </p:nvSpPr>
        <p:spPr>
          <a:xfrm>
            <a:off x="3812277" y="2934546"/>
            <a:ext cx="2088232" cy="1368152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BE7823-BE8A-9DCE-5562-D9E793FD37B4}"/>
              </a:ext>
            </a:extLst>
          </p:cNvPr>
          <p:cNvSpPr txBox="1"/>
          <p:nvPr/>
        </p:nvSpPr>
        <p:spPr>
          <a:xfrm>
            <a:off x="1485642" y="391272"/>
            <a:ext cx="617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Организация деятельности детей в рамках проекта</a:t>
            </a:r>
            <a:endParaRPr lang="ru-RU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3ABFD62-C7D5-D8AA-69C9-EC080F4CB6C4}"/>
              </a:ext>
            </a:extLst>
          </p:cNvPr>
          <p:cNvSpPr txBox="1"/>
          <p:nvPr/>
        </p:nvSpPr>
        <p:spPr>
          <a:xfrm>
            <a:off x="2123728" y="1835937"/>
            <a:ext cx="187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10C396-140C-9459-10FD-8FD3A37E4A92}"/>
              </a:ext>
            </a:extLst>
          </p:cNvPr>
          <p:cNvSpPr txBox="1"/>
          <p:nvPr/>
        </p:nvSpPr>
        <p:spPr>
          <a:xfrm>
            <a:off x="6300192" y="3462817"/>
            <a:ext cx="268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C3A3C96-5D4F-C2BA-7AD3-E61B7AA61BE0}"/>
              </a:ext>
            </a:extLst>
          </p:cNvPr>
          <p:cNvSpPr txBox="1"/>
          <p:nvPr/>
        </p:nvSpPr>
        <p:spPr>
          <a:xfrm>
            <a:off x="1666494" y="4522179"/>
            <a:ext cx="227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3072" name="TextBox 3071">
            <a:extLst>
              <a:ext uri="{FF2B5EF4-FFF2-40B4-BE49-F238E27FC236}">
                <a16:creationId xmlns="" xmlns:a16="http://schemas.microsoft.com/office/drawing/2014/main" id="{1097DF30-791F-B8F4-5785-D942372AD165}"/>
              </a:ext>
            </a:extLst>
          </p:cNvPr>
          <p:cNvSpPr txBox="1"/>
          <p:nvPr/>
        </p:nvSpPr>
        <p:spPr>
          <a:xfrm>
            <a:off x="1293635" y="2730961"/>
            <a:ext cx="222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3073" name="TextBox 3072">
            <a:extLst>
              <a:ext uri="{FF2B5EF4-FFF2-40B4-BE49-F238E27FC236}">
                <a16:creationId xmlns="" xmlns:a16="http://schemas.microsoft.com/office/drawing/2014/main" id="{026711C9-2291-8772-E3BA-1A9DD3BA3741}"/>
              </a:ext>
            </a:extLst>
          </p:cNvPr>
          <p:cNvSpPr txBox="1"/>
          <p:nvPr/>
        </p:nvSpPr>
        <p:spPr>
          <a:xfrm>
            <a:off x="5306559" y="4682107"/>
            <a:ext cx="22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</a:p>
        </p:txBody>
      </p:sp>
      <p:sp>
        <p:nvSpPr>
          <p:cNvPr id="3075" name="TextBox 3074">
            <a:extLst>
              <a:ext uri="{FF2B5EF4-FFF2-40B4-BE49-F238E27FC236}">
                <a16:creationId xmlns="" xmlns:a16="http://schemas.microsoft.com/office/drawing/2014/main" id="{A33576BF-D2B9-9350-E77F-498D2B225EE0}"/>
              </a:ext>
            </a:extLst>
          </p:cNvPr>
          <p:cNvSpPr txBox="1"/>
          <p:nvPr/>
        </p:nvSpPr>
        <p:spPr>
          <a:xfrm>
            <a:off x="4697355" y="2048930"/>
            <a:ext cx="301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творчество</a:t>
            </a:r>
          </a:p>
        </p:txBody>
      </p:sp>
      <p:cxnSp>
        <p:nvCxnSpPr>
          <p:cNvPr id="3079" name="Прямая со стрелкой 3078">
            <a:extLst>
              <a:ext uri="{FF2B5EF4-FFF2-40B4-BE49-F238E27FC236}">
                <a16:creationId xmlns="" xmlns:a16="http://schemas.microsoft.com/office/drawing/2014/main" id="{C03E952D-6D25-906E-54DC-3EC164FC2702}"/>
              </a:ext>
            </a:extLst>
          </p:cNvPr>
          <p:cNvCxnSpPr/>
          <p:nvPr/>
        </p:nvCxnSpPr>
        <p:spPr>
          <a:xfrm flipH="1" flipV="1">
            <a:off x="3521681" y="2233596"/>
            <a:ext cx="762287" cy="7009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>
            <a:extLst>
              <a:ext uri="{FF2B5EF4-FFF2-40B4-BE49-F238E27FC236}">
                <a16:creationId xmlns="" xmlns:a16="http://schemas.microsoft.com/office/drawing/2014/main" id="{E39B7804-289A-DE59-3038-728DA39B857B}"/>
              </a:ext>
            </a:extLst>
          </p:cNvPr>
          <p:cNvCxnSpPr>
            <a:endCxn id="3075" idx="2"/>
          </p:cNvCxnSpPr>
          <p:nvPr/>
        </p:nvCxnSpPr>
        <p:spPr>
          <a:xfrm flipV="1">
            <a:off x="5436096" y="2459015"/>
            <a:ext cx="648072" cy="418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Прямая со стрелкой 3082">
            <a:extLst>
              <a:ext uri="{FF2B5EF4-FFF2-40B4-BE49-F238E27FC236}">
                <a16:creationId xmlns="" xmlns:a16="http://schemas.microsoft.com/office/drawing/2014/main" id="{8C32535E-EB8A-AD50-63F5-3EC493C7FA3F}"/>
              </a:ext>
            </a:extLst>
          </p:cNvPr>
          <p:cNvCxnSpPr>
            <a:stCxn id="13" idx="2"/>
            <a:endCxn id="3072" idx="2"/>
          </p:cNvCxnSpPr>
          <p:nvPr/>
        </p:nvCxnSpPr>
        <p:spPr>
          <a:xfrm flipH="1" flipV="1">
            <a:off x="2407658" y="3100293"/>
            <a:ext cx="1411096" cy="518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Прямая со стрелкой 3084">
            <a:extLst>
              <a:ext uri="{FF2B5EF4-FFF2-40B4-BE49-F238E27FC236}">
                <a16:creationId xmlns="" xmlns:a16="http://schemas.microsoft.com/office/drawing/2014/main" id="{2BCFFF21-643A-3244-578D-5298C7C6131E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2806422" y="4142988"/>
            <a:ext cx="1333530" cy="3791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Прямая со стрелкой 3087">
            <a:extLst>
              <a:ext uri="{FF2B5EF4-FFF2-40B4-BE49-F238E27FC236}">
                <a16:creationId xmlns="" xmlns:a16="http://schemas.microsoft.com/office/drawing/2014/main" id="{6CBAC701-0D5B-00D6-0176-86E53A2179CA}"/>
              </a:ext>
            </a:extLst>
          </p:cNvPr>
          <p:cNvCxnSpPr>
            <a:endCxn id="3073" idx="0"/>
          </p:cNvCxnSpPr>
          <p:nvPr/>
        </p:nvCxnSpPr>
        <p:spPr>
          <a:xfrm>
            <a:off x="5580112" y="4077072"/>
            <a:ext cx="867689" cy="605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Прямая со стрелкой 3089">
            <a:extLst>
              <a:ext uri="{FF2B5EF4-FFF2-40B4-BE49-F238E27FC236}">
                <a16:creationId xmlns="" xmlns:a16="http://schemas.microsoft.com/office/drawing/2014/main" id="{3C4967F0-229A-FC30-FAFD-5B92061308C5}"/>
              </a:ext>
            </a:extLst>
          </p:cNvPr>
          <p:cNvCxnSpPr/>
          <p:nvPr/>
        </p:nvCxnSpPr>
        <p:spPr>
          <a:xfrm>
            <a:off x="5900509" y="3212976"/>
            <a:ext cx="1623819" cy="146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C:\Users\Таисия Александровна\Desktop\ФОТО ДЛЯ ППРОЕКТА КОМНАТНЫЕ РАСТЕНИЯ\img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48784" y="1700808"/>
            <a:ext cx="2476518" cy="1857388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8" name="Picture 3" descr="C:\Users\Таисия Александровна\Desktop\ФОТО ДЛЯ ППРОЕКТА КОМНАТНЫЕ РАСТЕНИЯ\10459847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1333358"/>
            <a:ext cx="1728192" cy="2410004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11" name="Рисунок 10" descr="gniUJTaDkU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615" y="1315454"/>
            <a:ext cx="1728192" cy="2410004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9" name="Рисунок 8" descr="0BDfblEOf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4826" y="4311713"/>
            <a:ext cx="3904434" cy="2196244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559CB21-CD06-6805-E3D7-52D7662CD04D}"/>
              </a:ext>
            </a:extLst>
          </p:cNvPr>
          <p:cNvSpPr txBox="1"/>
          <p:nvPr/>
        </p:nvSpPr>
        <p:spPr>
          <a:xfrm>
            <a:off x="2394755" y="354553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Наглядный материал для занятий и самостоятельной деятельности детей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0344" y="19972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21328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2V0TQ0V1cW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20755"/>
            <a:ext cx="1800200" cy="2208245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619672" y="3491716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Рыхлим почву</a:t>
            </a:r>
          </a:p>
        </p:txBody>
      </p:sp>
      <p:pic>
        <p:nvPicPr>
          <p:cNvPr id="15" name="Рисунок 14" descr="hKzirgqDj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21088"/>
            <a:ext cx="1533817" cy="2045090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525498" y="6372036"/>
            <a:ext cx="307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Протираем листья растений</a:t>
            </a:r>
          </a:p>
        </p:txBody>
      </p:sp>
      <p:pic>
        <p:nvPicPr>
          <p:cNvPr id="17" name="Рисунок 16" descr="tBbWndLaj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981061"/>
            <a:ext cx="1872208" cy="2208246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259632" y="6309320"/>
            <a:ext cx="212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Поливаем растения</a:t>
            </a:r>
          </a:p>
        </p:txBody>
      </p:sp>
      <p:pic>
        <p:nvPicPr>
          <p:cNvPr id="19" name="Рисунок 18" descr="v57S3DKDoy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96752"/>
            <a:ext cx="1799729" cy="2412909"/>
          </a:xfrm>
          <a:prstGeom prst="rect">
            <a:avLst/>
          </a:prstGeom>
          <a:ln w="38100">
            <a:solidFill>
              <a:schemeClr val="accent1"/>
            </a:solidFill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508104" y="3707740"/>
            <a:ext cx="25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Опрыскиваем растения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7F5B09C1-6A2E-5E1C-2A64-B0E316DB8AB9}"/>
              </a:ext>
            </a:extLst>
          </p:cNvPr>
          <p:cNvCxnSpPr/>
          <p:nvPr/>
        </p:nvCxnSpPr>
        <p:spPr>
          <a:xfrm>
            <a:off x="3491880" y="1988840"/>
            <a:ext cx="2160240" cy="504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8A5CD00E-6FD4-DE87-C700-DDFCA461896D}"/>
              </a:ext>
            </a:extLst>
          </p:cNvPr>
          <p:cNvCxnSpPr>
            <a:cxnSpLocks/>
          </p:cNvCxnSpPr>
          <p:nvPr/>
        </p:nvCxnSpPr>
        <p:spPr>
          <a:xfrm flipH="1">
            <a:off x="3563888" y="2852936"/>
            <a:ext cx="2088232" cy="17281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70F32A05-28BE-7560-C309-9706CE32204C}"/>
              </a:ext>
            </a:extLst>
          </p:cNvPr>
          <p:cNvCxnSpPr>
            <a:cxnSpLocks/>
          </p:cNvCxnSpPr>
          <p:nvPr/>
        </p:nvCxnSpPr>
        <p:spPr>
          <a:xfrm>
            <a:off x="3563888" y="5013176"/>
            <a:ext cx="2304256" cy="79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5632" y="18864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Совместная трудовая деятельность в уголке природы: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уход за комнатными растениями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179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1638</TotalTime>
  <Words>584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Каплюгина А.В.</dc:creator>
  <cp:lastModifiedBy>Radeon</cp:lastModifiedBy>
  <cp:revision>155</cp:revision>
  <dcterms:created xsi:type="dcterms:W3CDTF">2016-04-09T19:00:32Z</dcterms:created>
  <dcterms:modified xsi:type="dcterms:W3CDTF">2023-04-23T14:24:20Z</dcterms:modified>
</cp:coreProperties>
</file>