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E8D75-33FE-4CBC-8B46-A1A9082B5B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C507C1-DB41-498E-8128-5E854AEB66E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степени активности участников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55D68D-5DDA-45A2-9B4C-DBF3841118D6}" type="parTrans" cxnId="{3ECCBCA2-9117-4595-9934-5C6D681DE4A9}">
      <dgm:prSet/>
      <dgm:spPr/>
      <dgm:t>
        <a:bodyPr/>
        <a:lstStyle/>
        <a:p>
          <a:endParaRPr lang="ru-RU"/>
        </a:p>
      </dgm:t>
    </dgm:pt>
    <dgm:pt modelId="{A63DCE1A-A622-4D0A-ABC1-089A11D18B18}" type="sibTrans" cxnId="{3ECCBCA2-9117-4595-9934-5C6D681DE4A9}">
      <dgm:prSet/>
      <dgm:spPr/>
      <dgm:t>
        <a:bodyPr/>
        <a:lstStyle/>
        <a:p>
          <a:endParaRPr lang="ru-RU"/>
        </a:p>
      </dgm:t>
    </dgm:pt>
    <dgm:pt modelId="{4C01FFA8-E4B7-4C85-B391-0E57A046376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Пассивные: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лекторий,  авторский семинар, консультационная встреча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1C848-50E1-45ED-86E8-A497C64496F8}" type="parTrans" cxnId="{F7CAA3D1-5A77-4CD7-9E66-4613F9926A02}">
      <dgm:prSet/>
      <dgm:spPr/>
      <dgm:t>
        <a:bodyPr/>
        <a:lstStyle/>
        <a:p>
          <a:endParaRPr lang="ru-RU"/>
        </a:p>
      </dgm:t>
    </dgm:pt>
    <dgm:pt modelId="{7A431FDD-5C9A-44D6-803F-0ABF191AE24C}" type="sibTrans" cxnId="{F7CAA3D1-5A77-4CD7-9E66-4613F9926A02}">
      <dgm:prSet/>
      <dgm:spPr/>
      <dgm:t>
        <a:bodyPr/>
        <a:lstStyle/>
        <a:p>
          <a:endParaRPr lang="ru-RU"/>
        </a:p>
      </dgm:t>
    </dgm:pt>
    <dgm:pt modelId="{84FD0741-A249-4E44-A55E-6D46DEAF1A7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Активные: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практикум, круглый стол, творческий отчет, тренинг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B6BDE-1B4E-4E78-A40B-43855B51CBF1}" type="parTrans" cxnId="{823A876A-3937-48D5-B800-0899ABEF4A7F}">
      <dgm:prSet/>
      <dgm:spPr/>
      <dgm:t>
        <a:bodyPr/>
        <a:lstStyle/>
        <a:p>
          <a:endParaRPr lang="ru-RU"/>
        </a:p>
      </dgm:t>
    </dgm:pt>
    <dgm:pt modelId="{3598A7D5-B29E-43D1-AD09-04ADCAD8C3D3}" type="sibTrans" cxnId="{823A876A-3937-48D5-B800-0899ABEF4A7F}">
      <dgm:prSet/>
      <dgm:spPr/>
      <dgm:t>
        <a:bodyPr/>
        <a:lstStyle/>
        <a:p>
          <a:endParaRPr lang="ru-RU"/>
        </a:p>
      </dgm:t>
    </dgm:pt>
    <dgm:pt modelId="{39EB363B-7A4D-4B05-BB7B-8FC84C77BA8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способу организации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B4C1C-9069-427A-830E-FBD3D867B668}" type="parTrans" cxnId="{C7C771A6-A229-4648-AEF2-1947C03572C7}">
      <dgm:prSet/>
      <dgm:spPr/>
      <dgm:t>
        <a:bodyPr/>
        <a:lstStyle/>
        <a:p>
          <a:endParaRPr lang="ru-RU"/>
        </a:p>
      </dgm:t>
    </dgm:pt>
    <dgm:pt modelId="{9DA05770-12A5-452F-94F2-8199B6C703FA}" type="sibTrans" cxnId="{C7C771A6-A229-4648-AEF2-1947C03572C7}">
      <dgm:prSet/>
      <dgm:spPr/>
      <dgm:t>
        <a:bodyPr/>
        <a:lstStyle/>
        <a:p>
          <a:endParaRPr lang="ru-RU"/>
        </a:p>
      </dgm:t>
    </dgm:pt>
    <dgm:pt modelId="{4E7EBC8C-539E-40DA-ADFB-4F8D13C1CB4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Коллективные: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педсовет, конференция, семинар, практикум, круглый стол и др.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16255-4174-42F7-8A19-BB3D4E28D3D0}" type="parTrans" cxnId="{158D23F5-0C10-4A30-8DF4-84A847D17BFD}">
      <dgm:prSet/>
      <dgm:spPr/>
      <dgm:t>
        <a:bodyPr/>
        <a:lstStyle/>
        <a:p>
          <a:endParaRPr lang="ru-RU"/>
        </a:p>
      </dgm:t>
    </dgm:pt>
    <dgm:pt modelId="{13B06E1A-5E8F-4B57-BEF7-B58AE3D1D6DB}" type="sibTrans" cxnId="{158D23F5-0C10-4A30-8DF4-84A847D17BFD}">
      <dgm:prSet/>
      <dgm:spPr/>
      <dgm:t>
        <a:bodyPr/>
        <a:lstStyle/>
        <a:p>
          <a:endParaRPr lang="ru-RU"/>
        </a:p>
      </dgm:t>
    </dgm:pt>
    <dgm:pt modelId="{8E7D9CBC-3D37-4B68-B7E6-AC333DB2E2D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Индивидуальные: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индивид.консультация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собеседование, наставничество, стажировка и др.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DD1DC-97AA-4D34-85D1-634B5C24843C}" type="parTrans" cxnId="{B58B9B26-CEB0-46D6-880B-A2F3F0B72CAE}">
      <dgm:prSet/>
      <dgm:spPr/>
      <dgm:t>
        <a:bodyPr/>
        <a:lstStyle/>
        <a:p>
          <a:endParaRPr lang="ru-RU"/>
        </a:p>
      </dgm:t>
    </dgm:pt>
    <dgm:pt modelId="{E7C34FAE-F423-431C-AB4A-55C993874F69}" type="sibTrans" cxnId="{B58B9B26-CEB0-46D6-880B-A2F3F0B72CAE}">
      <dgm:prSet/>
      <dgm:spPr/>
      <dgm:t>
        <a:bodyPr/>
        <a:lstStyle/>
        <a:p>
          <a:endParaRPr lang="ru-RU"/>
        </a:p>
      </dgm:t>
    </dgm:pt>
    <dgm:pt modelId="{75D0640E-FA2E-4D63-869F-AEA36A52DF2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основной цели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0E8678-BF77-405D-ABAD-87E63F1F0E0F}" type="parTrans" cxnId="{10BA015E-75BA-4A54-B457-0580D28A00E1}">
      <dgm:prSet/>
      <dgm:spPr/>
      <dgm:t>
        <a:bodyPr/>
        <a:lstStyle/>
        <a:p>
          <a:endParaRPr lang="ru-RU"/>
        </a:p>
      </dgm:t>
    </dgm:pt>
    <dgm:pt modelId="{9FA80368-43B5-4966-9F6E-862A42183158}" type="sibTrans" cxnId="{10BA015E-75BA-4A54-B457-0580D28A00E1}">
      <dgm:prSet/>
      <dgm:spPr/>
      <dgm:t>
        <a:bodyPr/>
        <a:lstStyle/>
        <a:p>
          <a:endParaRPr lang="ru-RU"/>
        </a:p>
      </dgm:t>
    </dgm:pt>
    <dgm:pt modelId="{9E13CF88-9D1A-4813-AD37-03631328BF8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повышение мастерства и компетентности педагогов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семинар, практикум, практико-ориентированный семинар, тренинг, педагогический КВН,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квиз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-игра, деловая игра,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34824-D303-41BE-98AC-673925CD34C9}" type="parTrans" cxnId="{1EEDC486-B2FE-4945-95E5-574B56CD100A}">
      <dgm:prSet/>
      <dgm:spPr/>
      <dgm:t>
        <a:bodyPr/>
        <a:lstStyle/>
        <a:p>
          <a:endParaRPr lang="ru-RU"/>
        </a:p>
      </dgm:t>
    </dgm:pt>
    <dgm:pt modelId="{B9F9737C-C210-4D2A-9D0F-9CE210DA4CAB}" type="sibTrans" cxnId="{1EEDC486-B2FE-4945-95E5-574B56CD100A}">
      <dgm:prSet/>
      <dgm:spPr/>
      <dgm:t>
        <a:bodyPr/>
        <a:lstStyle/>
        <a:p>
          <a:endParaRPr lang="ru-RU"/>
        </a:p>
      </dgm:t>
    </dgm:pt>
    <dgm:pt modelId="{B0014224-F32A-48EC-9F6F-1A9E3C97124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обобщение, представление и распространение опыта: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мастер-класс, аукцион педагогических идей, методический фестиваль, методический мост, конкуры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пед.мастерства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Ярмарка инноваций, выставка, смотр и др.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47F62-B19F-44D6-8145-C7836390BAF0}" type="parTrans" cxnId="{9DF9A669-D8A6-4D75-9F53-86A6D8606EC4}">
      <dgm:prSet/>
      <dgm:spPr/>
      <dgm:t>
        <a:bodyPr/>
        <a:lstStyle/>
        <a:p>
          <a:endParaRPr lang="ru-RU"/>
        </a:p>
      </dgm:t>
    </dgm:pt>
    <dgm:pt modelId="{8B77708A-D0DC-476D-9013-DE0E9F1E24B9}" type="sibTrans" cxnId="{9DF9A669-D8A6-4D75-9F53-86A6D8606EC4}">
      <dgm:prSet/>
      <dgm:spPr/>
      <dgm:t>
        <a:bodyPr/>
        <a:lstStyle/>
        <a:p>
          <a:endParaRPr lang="ru-RU"/>
        </a:p>
      </dgm:t>
    </dgm:pt>
    <dgm:pt modelId="{67B11178-710E-4E3C-AF21-51A730EEAF3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Групповые: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консультация,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взаимопосещения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диспут, тренинг, творческая микро-группа и др.  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BD9AF6-6324-46F9-A01D-7C4067ED47BE}" type="parTrans" cxnId="{6497FFBE-3CD7-496A-B1C5-7F5BA1A48D82}">
      <dgm:prSet/>
      <dgm:spPr/>
      <dgm:t>
        <a:bodyPr/>
        <a:lstStyle/>
        <a:p>
          <a:endParaRPr lang="ru-RU"/>
        </a:p>
      </dgm:t>
    </dgm:pt>
    <dgm:pt modelId="{05123E6D-893F-41C7-A404-7808B69DD476}" type="sibTrans" cxnId="{6497FFBE-3CD7-496A-B1C5-7F5BA1A48D82}">
      <dgm:prSet/>
      <dgm:spPr/>
      <dgm:t>
        <a:bodyPr/>
        <a:lstStyle/>
        <a:p>
          <a:endParaRPr lang="ru-RU"/>
        </a:p>
      </dgm:t>
    </dgm:pt>
    <dgm:pt modelId="{7709B397-4FB6-46DB-A0C7-260B61ECB4B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Интерактивные: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игра, диспут, творческая мастерская,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лаборатория, работа микро-группы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745B5-B725-4C1B-A3AB-FA334472E886}" type="parTrans" cxnId="{F277BDC4-33ED-478A-A692-4A12328CA3AB}">
      <dgm:prSet/>
      <dgm:spPr/>
      <dgm:t>
        <a:bodyPr/>
        <a:lstStyle/>
        <a:p>
          <a:endParaRPr lang="ru-RU"/>
        </a:p>
      </dgm:t>
    </dgm:pt>
    <dgm:pt modelId="{5AA03718-C145-4608-B9C8-57241970C10A}" type="sibTrans" cxnId="{F277BDC4-33ED-478A-A692-4A12328CA3AB}">
      <dgm:prSet/>
      <dgm:spPr/>
      <dgm:t>
        <a:bodyPr/>
        <a:lstStyle/>
        <a:p>
          <a:endParaRPr lang="ru-RU"/>
        </a:p>
      </dgm:t>
    </dgm:pt>
    <dgm:pt modelId="{4E357057-D1B3-418D-8694-219FA4CFE1E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разработку инновационных продуктов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(авторских методик, программ, технологий, приемов, инструментария 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др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пед.мастерская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работа в творческой группе, разработка методического портфеля,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пед.салат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мозговой штурм и др.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C24C0D-49E6-4953-8CD9-D874BD8EE3B2}" type="parTrans" cxnId="{B5ABDB1A-1FF4-438E-94B2-DEE8C155826B}">
      <dgm:prSet/>
      <dgm:spPr/>
      <dgm:t>
        <a:bodyPr/>
        <a:lstStyle/>
        <a:p>
          <a:endParaRPr lang="ru-RU"/>
        </a:p>
      </dgm:t>
    </dgm:pt>
    <dgm:pt modelId="{15BD2835-B9F1-4744-A51C-F53361F42604}" type="sibTrans" cxnId="{B5ABDB1A-1FF4-438E-94B2-DEE8C155826B}">
      <dgm:prSet/>
      <dgm:spPr/>
      <dgm:t>
        <a:bodyPr/>
        <a:lstStyle/>
        <a:p>
          <a:endParaRPr lang="ru-RU"/>
        </a:p>
      </dgm:t>
    </dgm:pt>
    <dgm:pt modelId="{167ABEDC-06FD-4A49-800F-A8DA9357C4D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информационно-организационную работу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пед.планерка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оперативка, установочный или итоговый педсовет, совещание при заведующей и др.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FB3F6-4661-434A-85CF-3E263687AB62}" type="parTrans" cxnId="{4EBD486D-856D-4EBA-8DE7-82C148117F48}">
      <dgm:prSet/>
      <dgm:spPr/>
      <dgm:t>
        <a:bodyPr/>
        <a:lstStyle/>
        <a:p>
          <a:endParaRPr lang="ru-RU"/>
        </a:p>
      </dgm:t>
    </dgm:pt>
    <dgm:pt modelId="{76F3F2B0-C859-4CE7-A9E7-E403D71EC0C8}" type="sibTrans" cxnId="{4EBD486D-856D-4EBA-8DE7-82C148117F48}">
      <dgm:prSet/>
      <dgm:spPr/>
      <dgm:t>
        <a:bodyPr/>
        <a:lstStyle/>
        <a:p>
          <a:endParaRPr lang="ru-RU"/>
        </a:p>
      </dgm:t>
    </dgm:pt>
    <dgm:pt modelId="{4466F0E7-1133-4832-B1CF-3D6D680E1D3C}" type="pres">
      <dgm:prSet presAssocID="{188E8D75-33FE-4CBC-8B46-A1A9082B5B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5BAD9-0B25-41B6-8117-28648ABDCCF7}" type="pres">
      <dgm:prSet presAssocID="{07C507C1-DB41-498E-8128-5E854AEB66E4}" presName="composite" presStyleCnt="0"/>
      <dgm:spPr/>
    </dgm:pt>
    <dgm:pt modelId="{CBC957DA-330D-43F7-9179-1A3477A62224}" type="pres">
      <dgm:prSet presAssocID="{07C507C1-DB41-498E-8128-5E854AEB66E4}" presName="parTx" presStyleLbl="alignNode1" presStyleIdx="0" presStyleCnt="3" custScaleX="125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729EA-13CD-4BC8-A41E-4B27E03B67BD}" type="pres">
      <dgm:prSet presAssocID="{07C507C1-DB41-498E-8128-5E854AEB66E4}" presName="desTx" presStyleLbl="alignAccFollowNode1" presStyleIdx="0" presStyleCnt="3" custScaleX="126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0F9CC-B050-4959-86C6-CBAB2CAF9B61}" type="pres">
      <dgm:prSet presAssocID="{A63DCE1A-A622-4D0A-ABC1-089A11D18B18}" presName="space" presStyleCnt="0"/>
      <dgm:spPr/>
    </dgm:pt>
    <dgm:pt modelId="{31A69B13-078D-41FA-8BAE-F76B5D113AB2}" type="pres">
      <dgm:prSet presAssocID="{39EB363B-7A4D-4B05-BB7B-8FC84C77BA88}" presName="composite" presStyleCnt="0"/>
      <dgm:spPr/>
    </dgm:pt>
    <dgm:pt modelId="{CEB55E01-574D-46A9-BB79-652B05515ED6}" type="pres">
      <dgm:prSet presAssocID="{39EB363B-7A4D-4B05-BB7B-8FC84C77BA88}" presName="parTx" presStyleLbl="alignNode1" presStyleIdx="1" presStyleCnt="3" custScaleX="1180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6EA32-8E7D-42AB-83AA-F8EC063E9751}" type="pres">
      <dgm:prSet presAssocID="{39EB363B-7A4D-4B05-BB7B-8FC84C77BA88}" presName="desTx" presStyleLbl="alignAccFollowNode1" presStyleIdx="1" presStyleCnt="3" custScaleX="12070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8C54B-0508-48AC-B118-F7F833B5CCF3}" type="pres">
      <dgm:prSet presAssocID="{9DA05770-12A5-452F-94F2-8199B6C703FA}" presName="space" presStyleCnt="0"/>
      <dgm:spPr/>
    </dgm:pt>
    <dgm:pt modelId="{7E82220F-9B34-4C86-99EE-772B18DE34F8}" type="pres">
      <dgm:prSet presAssocID="{75D0640E-FA2E-4D63-869F-AEA36A52DF28}" presName="composite" presStyleCnt="0"/>
      <dgm:spPr/>
    </dgm:pt>
    <dgm:pt modelId="{0247F014-D740-43A5-A718-8D919400FF00}" type="pres">
      <dgm:prSet presAssocID="{75D0640E-FA2E-4D63-869F-AEA36A52DF28}" presName="parTx" presStyleLbl="alignNode1" presStyleIdx="2" presStyleCnt="3" custScaleX="174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6B7D8-724A-4F8D-84BB-9B1132E7BA1C}" type="pres">
      <dgm:prSet presAssocID="{75D0640E-FA2E-4D63-869F-AEA36A52DF28}" presName="desTx" presStyleLbl="alignAccFollowNode1" presStyleIdx="2" presStyleCnt="3" custScaleX="17725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E77E50-A004-4C06-AF1C-5D4DCD4D08BF}" type="presOf" srcId="{84FD0741-A249-4E44-A55E-6D46DEAF1A7E}" destId="{78E729EA-13CD-4BC8-A41E-4B27E03B67BD}" srcOrd="0" destOrd="1" presId="urn:microsoft.com/office/officeart/2005/8/layout/hList1"/>
    <dgm:cxn modelId="{6497FFBE-3CD7-496A-B1C5-7F5BA1A48D82}" srcId="{39EB363B-7A4D-4B05-BB7B-8FC84C77BA88}" destId="{67B11178-710E-4E3C-AF21-51A730EEAF3F}" srcOrd="1" destOrd="0" parTransId="{59BD9AF6-6324-46F9-A01D-7C4067ED47BE}" sibTransId="{05123E6D-893F-41C7-A404-7808B69DD476}"/>
    <dgm:cxn modelId="{C7C771A6-A229-4648-AEF2-1947C03572C7}" srcId="{188E8D75-33FE-4CBC-8B46-A1A9082B5B14}" destId="{39EB363B-7A4D-4B05-BB7B-8FC84C77BA88}" srcOrd="1" destOrd="0" parTransId="{42DB4C1C-9069-427A-830E-FBD3D867B668}" sibTransId="{9DA05770-12A5-452F-94F2-8199B6C703FA}"/>
    <dgm:cxn modelId="{761BAFF4-4385-48D9-94A3-AC609ADD9614}" type="presOf" srcId="{67B11178-710E-4E3C-AF21-51A730EEAF3F}" destId="{3C66EA32-8E7D-42AB-83AA-F8EC063E9751}" srcOrd="0" destOrd="1" presId="urn:microsoft.com/office/officeart/2005/8/layout/hList1"/>
    <dgm:cxn modelId="{F7CAA3D1-5A77-4CD7-9E66-4613F9926A02}" srcId="{07C507C1-DB41-498E-8128-5E854AEB66E4}" destId="{4C01FFA8-E4B7-4C85-B391-0E57A0463764}" srcOrd="0" destOrd="0" parTransId="{6F41C848-50E1-45ED-86E8-A497C64496F8}" sibTransId="{7A431FDD-5C9A-44D6-803F-0ABF191AE24C}"/>
    <dgm:cxn modelId="{94699A59-9230-4302-BEF4-1DA15D2327F8}" type="presOf" srcId="{167ABEDC-06FD-4A49-800F-A8DA9357C4D7}" destId="{4716B7D8-724A-4F8D-84BB-9B1132E7BA1C}" srcOrd="0" destOrd="3" presId="urn:microsoft.com/office/officeart/2005/8/layout/hList1"/>
    <dgm:cxn modelId="{54BC8B78-1A04-4F4F-862B-5D9983FB4202}" type="presOf" srcId="{4C01FFA8-E4B7-4C85-B391-0E57A0463764}" destId="{78E729EA-13CD-4BC8-A41E-4B27E03B67BD}" srcOrd="0" destOrd="0" presId="urn:microsoft.com/office/officeart/2005/8/layout/hList1"/>
    <dgm:cxn modelId="{4EBD486D-856D-4EBA-8DE7-82C148117F48}" srcId="{75D0640E-FA2E-4D63-869F-AEA36A52DF28}" destId="{167ABEDC-06FD-4A49-800F-A8DA9357C4D7}" srcOrd="3" destOrd="0" parTransId="{16AFB3F6-4661-434A-85CF-3E263687AB62}" sibTransId="{76F3F2B0-C859-4CE7-A9E7-E403D71EC0C8}"/>
    <dgm:cxn modelId="{158D23F5-0C10-4A30-8DF4-84A847D17BFD}" srcId="{39EB363B-7A4D-4B05-BB7B-8FC84C77BA88}" destId="{4E7EBC8C-539E-40DA-ADFB-4F8D13C1CB46}" srcOrd="0" destOrd="0" parTransId="{11416255-4174-42F7-8A19-BB3D4E28D3D0}" sibTransId="{13B06E1A-5E8F-4B57-BEF7-B58AE3D1D6DB}"/>
    <dgm:cxn modelId="{823A876A-3937-48D5-B800-0899ABEF4A7F}" srcId="{07C507C1-DB41-498E-8128-5E854AEB66E4}" destId="{84FD0741-A249-4E44-A55E-6D46DEAF1A7E}" srcOrd="1" destOrd="0" parTransId="{E8CB6BDE-1B4E-4E78-A40B-43855B51CBF1}" sibTransId="{3598A7D5-B29E-43D1-AD09-04ADCAD8C3D3}"/>
    <dgm:cxn modelId="{63B8B839-0C97-42DA-985F-4567256F2CC3}" type="presOf" srcId="{75D0640E-FA2E-4D63-869F-AEA36A52DF28}" destId="{0247F014-D740-43A5-A718-8D919400FF00}" srcOrd="0" destOrd="0" presId="urn:microsoft.com/office/officeart/2005/8/layout/hList1"/>
    <dgm:cxn modelId="{1EEDC486-B2FE-4945-95E5-574B56CD100A}" srcId="{75D0640E-FA2E-4D63-869F-AEA36A52DF28}" destId="{9E13CF88-9D1A-4813-AD37-03631328BF86}" srcOrd="0" destOrd="0" parTransId="{4DF34824-D303-41BE-98AC-673925CD34C9}" sibTransId="{B9F9737C-C210-4D2A-9D0F-9CE210DA4CAB}"/>
    <dgm:cxn modelId="{3ECCBCA2-9117-4595-9934-5C6D681DE4A9}" srcId="{188E8D75-33FE-4CBC-8B46-A1A9082B5B14}" destId="{07C507C1-DB41-498E-8128-5E854AEB66E4}" srcOrd="0" destOrd="0" parTransId="{4B55D68D-5DDA-45A2-9B4C-DBF3841118D6}" sibTransId="{A63DCE1A-A622-4D0A-ABC1-089A11D18B18}"/>
    <dgm:cxn modelId="{10BA015E-75BA-4A54-B457-0580D28A00E1}" srcId="{188E8D75-33FE-4CBC-8B46-A1A9082B5B14}" destId="{75D0640E-FA2E-4D63-869F-AEA36A52DF28}" srcOrd="2" destOrd="0" parTransId="{A70E8678-BF77-405D-ABAD-87E63F1F0E0F}" sibTransId="{9FA80368-43B5-4966-9F6E-862A42183158}"/>
    <dgm:cxn modelId="{B62E333E-D67A-429E-9587-7B84DADE2E7C}" type="presOf" srcId="{9E13CF88-9D1A-4813-AD37-03631328BF86}" destId="{4716B7D8-724A-4F8D-84BB-9B1132E7BA1C}" srcOrd="0" destOrd="0" presId="urn:microsoft.com/office/officeart/2005/8/layout/hList1"/>
    <dgm:cxn modelId="{5854B9CA-29EC-4705-A51B-909C44FED9A4}" type="presOf" srcId="{8E7D9CBC-3D37-4B68-B7E6-AC333DB2E2D0}" destId="{3C66EA32-8E7D-42AB-83AA-F8EC063E9751}" srcOrd="0" destOrd="2" presId="urn:microsoft.com/office/officeart/2005/8/layout/hList1"/>
    <dgm:cxn modelId="{E05D230A-DC2F-4BA6-B6CB-35BBA9F93782}" type="presOf" srcId="{188E8D75-33FE-4CBC-8B46-A1A9082B5B14}" destId="{4466F0E7-1133-4832-B1CF-3D6D680E1D3C}" srcOrd="0" destOrd="0" presId="urn:microsoft.com/office/officeart/2005/8/layout/hList1"/>
    <dgm:cxn modelId="{C37AF1CE-C789-4D2F-B31F-62FADE4BDA3A}" type="presOf" srcId="{B0014224-F32A-48EC-9F6F-1A9E3C97124A}" destId="{4716B7D8-724A-4F8D-84BB-9B1132E7BA1C}" srcOrd="0" destOrd="2" presId="urn:microsoft.com/office/officeart/2005/8/layout/hList1"/>
    <dgm:cxn modelId="{B5ABDB1A-1FF4-438E-94B2-DEE8C155826B}" srcId="{75D0640E-FA2E-4D63-869F-AEA36A52DF28}" destId="{4E357057-D1B3-418D-8694-219FA4CFE1EE}" srcOrd="1" destOrd="0" parTransId="{5BC24C0D-49E6-4953-8CD9-D874BD8EE3B2}" sibTransId="{15BD2835-B9F1-4744-A51C-F53361F42604}"/>
    <dgm:cxn modelId="{775D36F4-0E2A-4C63-80B4-7A5AE9254033}" type="presOf" srcId="{07C507C1-DB41-498E-8128-5E854AEB66E4}" destId="{CBC957DA-330D-43F7-9179-1A3477A62224}" srcOrd="0" destOrd="0" presId="urn:microsoft.com/office/officeart/2005/8/layout/hList1"/>
    <dgm:cxn modelId="{9DF9A669-D8A6-4D75-9F53-86A6D8606EC4}" srcId="{75D0640E-FA2E-4D63-869F-AEA36A52DF28}" destId="{B0014224-F32A-48EC-9F6F-1A9E3C97124A}" srcOrd="2" destOrd="0" parTransId="{D0147F62-B19F-44D6-8145-C7836390BAF0}" sibTransId="{8B77708A-D0DC-476D-9013-DE0E9F1E24B9}"/>
    <dgm:cxn modelId="{FDE40CDD-EFF2-4B36-954F-37DAC55D18D0}" type="presOf" srcId="{7709B397-4FB6-46DB-A0C7-260B61ECB4B4}" destId="{78E729EA-13CD-4BC8-A41E-4B27E03B67BD}" srcOrd="0" destOrd="2" presId="urn:microsoft.com/office/officeart/2005/8/layout/hList1"/>
    <dgm:cxn modelId="{FD21378D-A76B-492D-9D79-3423BD058AE5}" type="presOf" srcId="{4E7EBC8C-539E-40DA-ADFB-4F8D13C1CB46}" destId="{3C66EA32-8E7D-42AB-83AA-F8EC063E9751}" srcOrd="0" destOrd="0" presId="urn:microsoft.com/office/officeart/2005/8/layout/hList1"/>
    <dgm:cxn modelId="{F277BDC4-33ED-478A-A692-4A12328CA3AB}" srcId="{07C507C1-DB41-498E-8128-5E854AEB66E4}" destId="{7709B397-4FB6-46DB-A0C7-260B61ECB4B4}" srcOrd="2" destOrd="0" parTransId="{BC4745B5-B725-4C1B-A3AB-FA334472E886}" sibTransId="{5AA03718-C145-4608-B9C8-57241970C10A}"/>
    <dgm:cxn modelId="{B58B9B26-CEB0-46D6-880B-A2F3F0B72CAE}" srcId="{39EB363B-7A4D-4B05-BB7B-8FC84C77BA88}" destId="{8E7D9CBC-3D37-4B68-B7E6-AC333DB2E2D0}" srcOrd="2" destOrd="0" parTransId="{5E6DD1DC-97AA-4D34-85D1-634B5C24843C}" sibTransId="{E7C34FAE-F423-431C-AB4A-55C993874F69}"/>
    <dgm:cxn modelId="{47552601-0DB1-4DE7-8CFD-A553F1254B42}" type="presOf" srcId="{4E357057-D1B3-418D-8694-219FA4CFE1EE}" destId="{4716B7D8-724A-4F8D-84BB-9B1132E7BA1C}" srcOrd="0" destOrd="1" presId="urn:microsoft.com/office/officeart/2005/8/layout/hList1"/>
    <dgm:cxn modelId="{BAF61C2B-02F2-4796-9143-6AA35E59E88F}" type="presOf" srcId="{39EB363B-7A4D-4B05-BB7B-8FC84C77BA88}" destId="{CEB55E01-574D-46A9-BB79-652B05515ED6}" srcOrd="0" destOrd="0" presId="urn:microsoft.com/office/officeart/2005/8/layout/hList1"/>
    <dgm:cxn modelId="{DA699750-D12C-456D-B5BD-F8F641FC4DE7}" type="presParOf" srcId="{4466F0E7-1133-4832-B1CF-3D6D680E1D3C}" destId="{9A55BAD9-0B25-41B6-8117-28648ABDCCF7}" srcOrd="0" destOrd="0" presId="urn:microsoft.com/office/officeart/2005/8/layout/hList1"/>
    <dgm:cxn modelId="{6862EDF7-0E36-4706-A8A2-DF396B2C6EC2}" type="presParOf" srcId="{9A55BAD9-0B25-41B6-8117-28648ABDCCF7}" destId="{CBC957DA-330D-43F7-9179-1A3477A62224}" srcOrd="0" destOrd="0" presId="urn:microsoft.com/office/officeart/2005/8/layout/hList1"/>
    <dgm:cxn modelId="{3FF20F4B-19CC-4972-B8A6-9836F2AED9A9}" type="presParOf" srcId="{9A55BAD9-0B25-41B6-8117-28648ABDCCF7}" destId="{78E729EA-13CD-4BC8-A41E-4B27E03B67BD}" srcOrd="1" destOrd="0" presId="urn:microsoft.com/office/officeart/2005/8/layout/hList1"/>
    <dgm:cxn modelId="{6C570FEC-3A8E-42CD-830B-173F3F0C587F}" type="presParOf" srcId="{4466F0E7-1133-4832-B1CF-3D6D680E1D3C}" destId="{7550F9CC-B050-4959-86C6-CBAB2CAF9B61}" srcOrd="1" destOrd="0" presId="urn:microsoft.com/office/officeart/2005/8/layout/hList1"/>
    <dgm:cxn modelId="{D86F4686-4D1B-43C6-83FE-A963EB8ADB5D}" type="presParOf" srcId="{4466F0E7-1133-4832-B1CF-3D6D680E1D3C}" destId="{31A69B13-078D-41FA-8BAE-F76B5D113AB2}" srcOrd="2" destOrd="0" presId="urn:microsoft.com/office/officeart/2005/8/layout/hList1"/>
    <dgm:cxn modelId="{84DC92E0-B25E-4627-80E3-76558B79AA7A}" type="presParOf" srcId="{31A69B13-078D-41FA-8BAE-F76B5D113AB2}" destId="{CEB55E01-574D-46A9-BB79-652B05515ED6}" srcOrd="0" destOrd="0" presId="urn:microsoft.com/office/officeart/2005/8/layout/hList1"/>
    <dgm:cxn modelId="{B0806081-D74C-4268-AED8-30E722F22BE7}" type="presParOf" srcId="{31A69B13-078D-41FA-8BAE-F76B5D113AB2}" destId="{3C66EA32-8E7D-42AB-83AA-F8EC063E9751}" srcOrd="1" destOrd="0" presId="urn:microsoft.com/office/officeart/2005/8/layout/hList1"/>
    <dgm:cxn modelId="{015EABB4-8B74-42C6-A5B8-BC0F2885B7CC}" type="presParOf" srcId="{4466F0E7-1133-4832-B1CF-3D6D680E1D3C}" destId="{A258C54B-0508-48AC-B118-F7F833B5CCF3}" srcOrd="3" destOrd="0" presId="urn:microsoft.com/office/officeart/2005/8/layout/hList1"/>
    <dgm:cxn modelId="{652ED1F2-187D-46B6-BA1F-0AE6435D7080}" type="presParOf" srcId="{4466F0E7-1133-4832-B1CF-3D6D680E1D3C}" destId="{7E82220F-9B34-4C86-99EE-772B18DE34F8}" srcOrd="4" destOrd="0" presId="urn:microsoft.com/office/officeart/2005/8/layout/hList1"/>
    <dgm:cxn modelId="{0F27BD2E-8ADD-4337-A201-683459615177}" type="presParOf" srcId="{7E82220F-9B34-4C86-99EE-772B18DE34F8}" destId="{0247F014-D740-43A5-A718-8D919400FF00}" srcOrd="0" destOrd="0" presId="urn:microsoft.com/office/officeart/2005/8/layout/hList1"/>
    <dgm:cxn modelId="{35A0B77B-786B-43A7-9C4A-C1238255C732}" type="presParOf" srcId="{7E82220F-9B34-4C86-99EE-772B18DE34F8}" destId="{4716B7D8-724A-4F8D-84BB-9B1132E7BA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57DA-330D-43F7-9179-1A3477A62224}">
      <dsp:nvSpPr>
        <dsp:cNvPr id="0" name=""/>
        <dsp:cNvSpPr/>
      </dsp:nvSpPr>
      <dsp:spPr>
        <a:xfrm>
          <a:off x="13272" y="-388847"/>
          <a:ext cx="2650462" cy="777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степени активности участников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2" y="-388847"/>
        <a:ext cx="2650462" cy="777695"/>
      </dsp:txXfrm>
    </dsp:sp>
    <dsp:sp modelId="{78E729EA-13CD-4BC8-A41E-4B27E03B67BD}">
      <dsp:nvSpPr>
        <dsp:cNvPr id="0" name=""/>
        <dsp:cNvSpPr/>
      </dsp:nvSpPr>
      <dsp:spPr>
        <a:xfrm>
          <a:off x="5396" y="388847"/>
          <a:ext cx="2666215" cy="4135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Пассивные: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лекторий,  авторский семинар, консультационная встреча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Активные: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практикум, круглый стол, творческий отчет, тренинг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Интерактивные: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игра, диспут, творческая мастерская,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лаборатория, работа микро-группы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6" y="388847"/>
        <a:ext cx="2666215" cy="4135272"/>
      </dsp:txXfrm>
    </dsp:sp>
    <dsp:sp modelId="{CEB55E01-574D-46A9-BB79-652B05515ED6}">
      <dsp:nvSpPr>
        <dsp:cNvPr id="0" name=""/>
        <dsp:cNvSpPr/>
      </dsp:nvSpPr>
      <dsp:spPr>
        <a:xfrm>
          <a:off x="2994205" y="-388847"/>
          <a:ext cx="2486020" cy="777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способу организации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205" y="-388847"/>
        <a:ext cx="2486020" cy="777695"/>
      </dsp:txXfrm>
    </dsp:sp>
    <dsp:sp modelId="{3C66EA32-8E7D-42AB-83AA-F8EC063E9751}">
      <dsp:nvSpPr>
        <dsp:cNvPr id="0" name=""/>
        <dsp:cNvSpPr/>
      </dsp:nvSpPr>
      <dsp:spPr>
        <a:xfrm>
          <a:off x="2966173" y="388847"/>
          <a:ext cx="2542084" cy="4135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Коллективные: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педсовет, конференция, семинар, практикум, круглый стол и др.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Групповые: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консультация,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взаимопосещения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диспут, тренинг, творческая микро-группа и др.  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Индивидуальные: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индивид.консультация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собеседование, наставничество, стажировка и др.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6173" y="388847"/>
        <a:ext cx="2542084" cy="4135272"/>
      </dsp:txXfrm>
    </dsp:sp>
    <dsp:sp modelId="{0247F014-D740-43A5-A718-8D919400FF00}">
      <dsp:nvSpPr>
        <dsp:cNvPr id="0" name=""/>
        <dsp:cNvSpPr/>
      </dsp:nvSpPr>
      <dsp:spPr>
        <a:xfrm>
          <a:off x="5834810" y="-388847"/>
          <a:ext cx="3669103" cy="777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основной цели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4810" y="-388847"/>
        <a:ext cx="3669103" cy="777695"/>
      </dsp:txXfrm>
    </dsp:sp>
    <dsp:sp modelId="{4716B7D8-724A-4F8D-84BB-9B1132E7BA1C}">
      <dsp:nvSpPr>
        <dsp:cNvPr id="0" name=""/>
        <dsp:cNvSpPr/>
      </dsp:nvSpPr>
      <dsp:spPr>
        <a:xfrm>
          <a:off x="5802819" y="388847"/>
          <a:ext cx="3733085" cy="4135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повышение мастерства и компетентности педагогов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семинар, практикум, практико-ориентированный семинар, тренинг, педагогический КВН,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квиз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-игра, деловая игра,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разработку инновационных продуктов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(авторских методик, программ, технологий, приемов, инструментария 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др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пед.мастерская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работа в творческой группе, разработка методического портфеля,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пед.салат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мозговой штурм и др.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обобщение, представление и распространение опыта: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мастер-класс, аукцион педагогических идей, методический фестиваль, методический мост, конкуры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пед.мастерства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Ярмарка инноваций, выставка, смотр и др.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информационно-организационную работу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пед.планерка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оперативка, установочный или итоговый педсовет, совещание при заведующей и др.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2819" y="388847"/>
        <a:ext cx="3733085" cy="4135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1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4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8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2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6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4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1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3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3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7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KMU3ZWWAd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o06nmiYw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.yandex.ru/count/WkmejI_zO0035HS012LFc20FfLUnvmK000Gn8VNHN-u5r8JGmkOCW074XRq2Y06bnxW9a07ifPkeoe20W0AO0UobcwXAe06afAW1fAIRg4gu0VxOZzaWm042s07WYVML0U01vFkR6-W1Pe44c0ASrzGMe0ASmFmIkG8EzeU2d0NIPF02vSFBmW_u0es0aDw4u5sg0lW4xRSRY0NZuHQG1Ust6w05jQy8g0Ni_0Qm1Upy1hW5xFph_0RW1OW18AW68Ca6nFPFPCYeedlH1iGUkrB9gAAmcf-Uj8lQvabci0U0W90qk0Uq1i07mCQeoWF2Zg2-oGhvHIZztBxVFu0BqEe1Y0k22AeB49ee0CcVdW00w_AjSXcsw0lZuHRm2mk83CAkthu1gGpm43uR1WouF-WCdmQO3UNE4-0DWe28GJ_4xR-YXfcgqP-zmjYcs_caPjaF3m604F22eniRUnIkH-5wz3yPePUlN_WGz___0O0HevJb0Qx0GFMgXpbF_Tu_wH9ScB6QEUyZaF0I4mAO4mAe4xp4liUvxl2Fu1Fi_0Q051285A0KxFm6g1JjjnkqZ_hz1U0K0UWK3D0LxAYZ_WNO5S6AzkoZZxpyO_2W5j3Il_u5i1Qz0yaMy3_G5iAkthu1WHUO5wEgvX-e5mcu5m705pNO5y24FU0NdB7FzGNe5m7u5-JbhFi5cHYW61Im68FEn_u5k1W5q1WX-1Y7uSEftPcytqs06Twpnk6mnww9Wm696Lija1a1e1aWi1cu6V__0T8P4dbXOdDVSsLoTcLoBt8qE3WjCk0P2EZmBI2XX0WfX9n2oAdPE1yZE3NkmXc3K-6pCCeb98H8PWCVN_lce8APQ3mD0RkdwjXSu8Dy0-jTLf8kWa8h3yhd1vvGRmEsAqtFu9vYSfJnsmKi74x2mYME1oRC1rjco2KkYW2np3Zgk31RhrPTZjsRvqR7RajLya6CyNERVfReU417nKie2wb2K6JTtJfg1XyC~1?test-tag=412318131552285" TargetMode="External"/><Relationship Id="rId2" Type="http://schemas.openxmlformats.org/officeDocument/2006/relationships/hyperlink" Target="https://youtu.be/CKtMwFG9l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hGKgKBEWU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solidFill>
                  <a:schemeClr val="bg2">
                    <a:lumMod val="25000"/>
                  </a:schemeClr>
                </a:solidFill>
              </a:rPr>
              <a:t>Формы </a:t>
            </a:r>
            <a:br>
              <a:rPr lang="ru-RU" sz="40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b="0" dirty="0" smtClean="0">
                <a:solidFill>
                  <a:schemeClr val="bg2">
                    <a:lumMod val="25000"/>
                  </a:schemeClr>
                </a:solidFill>
              </a:rPr>
              <a:t>методической работы</a:t>
            </a:r>
            <a:br>
              <a:rPr lang="ru-RU" sz="40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b="0" dirty="0" smtClean="0">
                <a:solidFill>
                  <a:schemeClr val="bg2">
                    <a:lumMod val="25000"/>
                  </a:schemeClr>
                </a:solidFill>
              </a:rPr>
              <a:t> в ДОО</a:t>
            </a:r>
            <a:endParaRPr lang="ru-RU" sz="40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534" y="363940"/>
            <a:ext cx="9875520" cy="1356360"/>
          </a:xfrm>
        </p:spPr>
        <p:txBody>
          <a:bodyPr/>
          <a:lstStyle/>
          <a:p>
            <a:pPr algn="ctr"/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форм методической работы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26558"/>
              </p:ext>
            </p:extLst>
          </p:nvPr>
        </p:nvGraphicFramePr>
        <p:xfrm>
          <a:off x="1405643" y="2101755"/>
          <a:ext cx="9541301" cy="413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6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899" y="200167"/>
            <a:ext cx="9875520" cy="1356360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еминар-практикум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798" y="1287780"/>
            <a:ext cx="10401722" cy="5254388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Одна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эффективных форм методической работы в детском саду, т.к. позволяет более глубоко и систематично изучить рассматриваемую проблему, подкрепить теоретический материал примерами из практики, показом отдельных приёмов и способов работы. </a:t>
            </a:r>
            <a:endParaRPr lang="ru-RU" sz="6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Главными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семинаров-практикумов являются: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профессионального мастерства педагогов в определённом виде деятельности;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творчества и фантазии педагогов;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обсуждение различных точек зрения, ведение дискуссий;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проблемных ситуаций, которые позволяют выработать единые позиции в решении проблемы;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реально выполнимых рекомендаций.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Семинар-практикум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тем, что в него включаются практические задания, наблюдения работы коллег с последующим обсуждением. Педагоги имеют возможность не только освоить приёмы работы, но и сами разработать систему организации деятельности с детьми в определённых условиях.</a:t>
            </a:r>
          </a:p>
          <a:p>
            <a:pPr marL="4572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 в ходе семинаров-практикумов предусматривается возможность обсуждения различных точек зрения, дискуссии, создание проблемных ситуаций, которые в итоге позволяют выработать единую позицию по рассматриваемому вопросу. Важным условием организации данной формы работы является включение всех участников семинара в обсуждение темы.</a:t>
            </a:r>
          </a:p>
          <a:p>
            <a:pPr marL="45720" indent="0">
              <a:buNone/>
            </a:pPr>
            <a:endParaRPr lang="ru-RU" dirty="0" smtClean="0">
              <a:hlinkClick r:id="rId2"/>
            </a:endParaRPr>
          </a:p>
          <a:p>
            <a:r>
              <a:rPr lang="ru-RU" sz="8800" dirty="0" err="1" smtClean="0">
                <a:hlinkClick r:id="rId2"/>
              </a:rPr>
              <a:t>Видеопример</a:t>
            </a:r>
            <a:r>
              <a:rPr lang="ru-RU" sz="8800" dirty="0" smtClean="0">
                <a:hlinkClick r:id="rId2"/>
              </a:rPr>
              <a:t> </a:t>
            </a:r>
            <a:r>
              <a:rPr lang="en-US" sz="8800" dirty="0" smtClean="0">
                <a:hlinkClick r:id="rId2"/>
              </a:rPr>
              <a:t>https</a:t>
            </a:r>
            <a:r>
              <a:rPr lang="en-US" sz="8800" dirty="0">
                <a:hlinkClick r:id="rId2"/>
              </a:rPr>
              <a:t>://</a:t>
            </a:r>
            <a:r>
              <a:rPr lang="en-US" sz="8800" dirty="0" smtClean="0">
                <a:hlinkClick r:id="rId2"/>
              </a:rPr>
              <a:t>youtu.be/GKMU3ZWWAd8</a:t>
            </a:r>
            <a:r>
              <a:rPr lang="ru-RU" sz="8800" dirty="0" smtClean="0"/>
              <a:t> 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91369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851" y="486771"/>
            <a:ext cx="9875520" cy="1356360"/>
          </a:xfrm>
        </p:spPr>
        <p:txBody>
          <a:bodyPr/>
          <a:lstStyle/>
          <a:p>
            <a:r>
              <a:rPr lang="ru-RU" dirty="0" smtClean="0"/>
              <a:t>Аукцион педагогических идей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500" y="1566081"/>
            <a:ext cx="9872871" cy="4902958"/>
          </a:xfrm>
        </p:spPr>
        <p:txBody>
          <a:bodyPr/>
          <a:lstStyle/>
          <a:p>
            <a:endParaRPr lang="ru-RU" dirty="0" smtClean="0">
              <a:hlinkClick r:id="rId2"/>
            </a:endParaRPr>
          </a:p>
          <a:p>
            <a:pPr marL="45720" indent="0">
              <a:buNone/>
            </a:pPr>
            <a:endParaRPr lang="ru-RU" dirty="0" smtClean="0">
              <a:hlinkClick r:id="rId2"/>
            </a:endParaRPr>
          </a:p>
          <a:p>
            <a:r>
              <a:rPr lang="ru-RU" dirty="0" err="1" smtClean="0">
                <a:solidFill>
                  <a:schemeClr val="tx1"/>
                </a:solidFill>
                <a:hlinkClick r:id="rId2"/>
              </a:rPr>
              <a:t>Видеопример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youtu.be/Yo06nmiYwDU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6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Лекторий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youtu.be/CKtMwFG9lWs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/>
              <a:t>Лекция "Роль младшего воспитателя в сохранении и укреплении физического и психического здоровья детей в условиях реализации </a:t>
            </a:r>
            <a:r>
              <a:rPr lang="ru-RU" dirty="0" smtClean="0"/>
              <a:t>ФГОС«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Сайт </a:t>
            </a:r>
            <a:r>
              <a:rPr lang="ru-RU" dirty="0" err="1"/>
              <a:t>Метеновой</a:t>
            </a:r>
            <a:r>
              <a:rPr lang="ru-RU" dirty="0"/>
              <a:t> Надежды </a:t>
            </a:r>
            <a:r>
              <a:rPr lang="ru-RU" dirty="0" smtClean="0"/>
              <a:t>Михайловны (автора методик по семейному воспитанию) </a:t>
            </a:r>
            <a:r>
              <a:rPr lang="ru-RU" dirty="0"/>
              <a:t>http://metenovanm.ru</a:t>
            </a:r>
            <a:r>
              <a:rPr lang="ru-RU" dirty="0" smtClean="0"/>
              <a:t>/</a:t>
            </a:r>
            <a:r>
              <a:rPr lang="ru-RU" dirty="0">
                <a:hlinkClick r:id="rId3"/>
              </a:rPr>
              <a:t/>
            </a:r>
            <a:br>
              <a:rPr lang="ru-RU" dirty="0">
                <a:hlinkClick r:id="rId3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58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34767" cy="4038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youtu.be/DhGKgKBEWUM</a:t>
            </a:r>
            <a:r>
              <a:rPr lang="ru-RU" dirty="0" smtClean="0"/>
              <a:t> </a:t>
            </a:r>
          </a:p>
          <a:p>
            <a:r>
              <a:rPr lang="ru-RU" dirty="0" err="1"/>
              <a:t>Вебинар</a:t>
            </a:r>
            <a:r>
              <a:rPr lang="ru-RU" dirty="0"/>
              <a:t> </a:t>
            </a:r>
            <a:r>
              <a:rPr lang="ru-RU" dirty="0" smtClean="0"/>
              <a:t>«Использование </a:t>
            </a:r>
            <a:r>
              <a:rPr lang="ru-RU" dirty="0"/>
              <a:t>техники </a:t>
            </a:r>
            <a:r>
              <a:rPr lang="ru-RU" dirty="0" err="1"/>
              <a:t>сторителлинг</a:t>
            </a:r>
            <a:r>
              <a:rPr lang="ru-RU" dirty="0"/>
              <a:t> в работе с детьми дошкольного </a:t>
            </a:r>
            <a:r>
              <a:rPr lang="ru-RU" dirty="0" smtClean="0"/>
              <a:t>возраста» (</a:t>
            </a:r>
            <a:r>
              <a:rPr lang="ru-RU" dirty="0" err="1" smtClean="0"/>
              <a:t>Журова</a:t>
            </a:r>
            <a:r>
              <a:rPr lang="ru-RU" dirty="0" smtClean="0"/>
              <a:t> И.А., учитель-логопед, </a:t>
            </a:r>
            <a:r>
              <a:rPr lang="ru-RU" dirty="0" err="1" smtClean="0"/>
              <a:t>олигофренопедагог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647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8" y="322997"/>
            <a:ext cx="11218459" cy="10008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задание: рассмотреть одну из форм методической работы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5638" y="1611118"/>
            <a:ext cx="8644833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Мастер-класс                                     </a:t>
            </a:r>
            <a:r>
              <a:rPr lang="ru-RU" sz="2400" dirty="0" smtClean="0">
                <a:solidFill>
                  <a:srgbClr val="C00000"/>
                </a:solidFill>
              </a:rPr>
              <a:t>Методический мост</a:t>
            </a:r>
          </a:p>
          <a:p>
            <a:pPr marL="45720" indent="0" algn="ctr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                                                         </a:t>
            </a:r>
            <a:r>
              <a:rPr lang="ru-RU" sz="2800" dirty="0" smtClean="0">
                <a:solidFill>
                  <a:srgbClr val="7030A0"/>
                </a:solidFill>
              </a:rPr>
              <a:t>Деловая игра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</a:t>
            </a:r>
            <a:r>
              <a:rPr lang="ru-RU" sz="4000" dirty="0" smtClean="0"/>
              <a:t>Дискуссия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rgbClr val="BA16A3"/>
                </a:solidFill>
              </a:rPr>
              <a:t>Мозговой штурм                                                                   </a:t>
            </a:r>
            <a:r>
              <a:rPr lang="ru-RU" sz="2400" dirty="0" smtClean="0">
                <a:solidFill>
                  <a:srgbClr val="00B050"/>
                </a:solidFill>
              </a:rPr>
              <a:t>Круглый стол 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Методический фестиваль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Тренинг                                            </a:t>
            </a:r>
            <a:r>
              <a:rPr lang="ru-RU" sz="3600" dirty="0" smtClean="0">
                <a:solidFill>
                  <a:srgbClr val="00B0F0"/>
                </a:solidFill>
              </a:rPr>
              <a:t>Творческая мастерская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Конкурс педагогического мастерства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0003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234</TotalTime>
  <Words>487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Corbel</vt:lpstr>
      <vt:lpstr>Times New Roman</vt:lpstr>
      <vt:lpstr>Базис</vt:lpstr>
      <vt:lpstr>Формы  методической работы  в ДОО</vt:lpstr>
      <vt:lpstr>Классификация  форм методической работы</vt:lpstr>
      <vt:lpstr>Семинар-практикум</vt:lpstr>
      <vt:lpstr>Аукцион педагогических идей</vt:lpstr>
      <vt:lpstr>Лекторий</vt:lpstr>
      <vt:lpstr>Вебинар</vt:lpstr>
      <vt:lpstr>Практическое задание: рассмотреть одну из форм методической работы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21</cp:revision>
  <dcterms:created xsi:type="dcterms:W3CDTF">2020-12-10T09:30:35Z</dcterms:created>
  <dcterms:modified xsi:type="dcterms:W3CDTF">2020-12-11T18:14:17Z</dcterms:modified>
</cp:coreProperties>
</file>