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59" r:id="rId6"/>
    <p:sldId id="261" r:id="rId7"/>
    <p:sldId id="262" r:id="rId8"/>
    <p:sldId id="263" r:id="rId9"/>
    <p:sldId id="264" r:id="rId10"/>
    <p:sldId id="274" r:id="rId11"/>
    <p:sldId id="272" r:id="rId12"/>
    <p:sldId id="265" r:id="rId13"/>
    <p:sldId id="277" r:id="rId14"/>
    <p:sldId id="267" r:id="rId15"/>
    <p:sldId id="270" r:id="rId16"/>
    <p:sldId id="266" r:id="rId17"/>
    <p:sldId id="276"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00" y="-5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2904067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2416331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3519712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26402297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2809573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1448797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3764327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1158173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365645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2716830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A5AEB34-8083-437F-A5C9-DE7FE12AF005}" type="datetimeFigureOut">
              <a:rPr lang="ru-RU" smtClean="0"/>
              <a:pPr/>
              <a:t>24.12.2021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91C7201-7FD9-416B-B6AF-D3AD9B8B09B9}" type="slidenum">
              <a:rPr lang="ru-RU" smtClean="0"/>
              <a:pPr/>
              <a:t>‹#›</a:t>
            </a:fld>
            <a:endParaRPr lang="ru-RU"/>
          </a:p>
        </p:txBody>
      </p:sp>
    </p:spTree>
    <p:extLst>
      <p:ext uri="{BB962C8B-B14F-4D97-AF65-F5344CB8AC3E}">
        <p14:creationId xmlns:p14="http://schemas.microsoft.com/office/powerpoint/2010/main" val="1058497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AEB34-8083-437F-A5C9-DE7FE12AF005}" type="datetimeFigureOut">
              <a:rPr lang="ru-RU" smtClean="0"/>
              <a:pPr/>
              <a:t>24.12.2021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C7201-7FD9-416B-B6AF-D3AD9B8B09B9}" type="slidenum">
              <a:rPr lang="ru-RU" smtClean="0"/>
              <a:pPr/>
              <a:t>‹#›</a:t>
            </a:fld>
            <a:endParaRPr lang="ru-RU"/>
          </a:p>
        </p:txBody>
      </p:sp>
    </p:spTree>
    <p:extLst>
      <p:ext uri="{BB962C8B-B14F-4D97-AF65-F5344CB8AC3E}">
        <p14:creationId xmlns:p14="http://schemas.microsoft.com/office/powerpoint/2010/main" val="225274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257"/>
            <a:ext cx="9324020" cy="6993015"/>
          </a:xfrm>
          <a:prstGeom prst="rect">
            <a:avLst/>
          </a:prstGeom>
        </p:spPr>
      </p:pic>
      <p:sp>
        <p:nvSpPr>
          <p:cNvPr id="5" name="TextBox 4"/>
          <p:cNvSpPr txBox="1"/>
          <p:nvPr/>
        </p:nvSpPr>
        <p:spPr>
          <a:xfrm>
            <a:off x="1269742" y="188150"/>
            <a:ext cx="6408712" cy="646331"/>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Муниципальное дошкольное образовательное учреждение "Детский сад №8"</a:t>
            </a:r>
            <a:endParaRPr lang="ru-RU"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29782" y="1316794"/>
            <a:ext cx="6048671" cy="2616101"/>
          </a:xfrm>
          <a:prstGeom prst="rect">
            <a:avLst/>
          </a:prstGeom>
          <a:noFill/>
        </p:spPr>
        <p:txBody>
          <a:bodyPr wrap="square" rtlCol="0">
            <a:spAutoFit/>
          </a:bodyPr>
          <a:lstStyle/>
          <a:p>
            <a:pPr algn="ctr"/>
            <a:endParaRPr lang="ru-RU" sz="4000" b="1" i="1" dirty="0" smtClean="0">
              <a:ln w="17780" cmpd="sng">
                <a:solidFill>
                  <a:schemeClr val="tx1">
                    <a:lumMod val="95000"/>
                    <a:lumOff val="5000"/>
                  </a:schemeClr>
                </a:solidFill>
                <a:prstDash val="solid"/>
                <a:miter lim="800000"/>
              </a:ln>
              <a:solidFill>
                <a:srgbClr val="7030A0"/>
              </a:solidFill>
              <a:latin typeface="Times New Roman" pitchFamily="18" charset="0"/>
              <a:cs typeface="Times New Roman" pitchFamily="18" charset="0"/>
            </a:endParaRPr>
          </a:p>
          <a:p>
            <a:pPr algn="ctr"/>
            <a:r>
              <a:rPr lang="ru-RU" sz="4000" b="1" i="1" dirty="0" smtClean="0">
                <a:ln w="17780" cmpd="sng">
                  <a:solidFill>
                    <a:schemeClr val="tx1">
                      <a:lumMod val="95000"/>
                      <a:lumOff val="5000"/>
                    </a:schemeClr>
                  </a:solidFill>
                  <a:prstDash val="solid"/>
                  <a:miter lim="800000"/>
                </a:ln>
                <a:solidFill>
                  <a:srgbClr val="7030A0"/>
                </a:solidFill>
                <a:latin typeface="Times New Roman" pitchFamily="18" charset="0"/>
                <a:cs typeface="Times New Roman" pitchFamily="18" charset="0"/>
              </a:rPr>
              <a:t>Родительское собрание на тему</a:t>
            </a:r>
            <a:endParaRPr lang="ru-RU" sz="4400" b="1" dirty="0">
              <a:ln w="17780" cmpd="sng">
                <a:solidFill>
                  <a:schemeClr val="tx1">
                    <a:lumMod val="95000"/>
                    <a:lumOff val="5000"/>
                  </a:schemeClr>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endParaRPr>
          </a:p>
          <a:p>
            <a:pPr algn="ctr"/>
            <a:r>
              <a:rPr lang="ru-RU" sz="4400" b="1" dirty="0" smtClean="0">
                <a:ln w="17780" cmpd="sng">
                  <a:solidFill>
                    <a:schemeClr val="tx1">
                      <a:lumMod val="95000"/>
                      <a:lumOff val="5000"/>
                    </a:schemeClr>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rPr>
              <a:t>«О здоровье всерьёз!»</a:t>
            </a:r>
            <a:endParaRPr lang="ru-RU" sz="4400" b="1" dirty="0">
              <a:ln w="17780" cmpd="sng">
                <a:solidFill>
                  <a:schemeClr val="tx1">
                    <a:lumMod val="95000"/>
                    <a:lumOff val="5000"/>
                  </a:schemeClr>
                </a:solidFill>
                <a:prstDash val="solid"/>
                <a:miter lim="800000"/>
              </a:ln>
              <a:solidFill>
                <a:srgbClr val="FF0000"/>
              </a:solidFill>
              <a:effectLst>
                <a:outerShdw blurRad="50800" algn="tl" rotWithShape="0">
                  <a:srgbClr val="000000"/>
                </a:outerShdw>
              </a:effectLst>
              <a:latin typeface="Times New Roman" pitchFamily="18" charset="0"/>
              <a:cs typeface="Times New Roman" pitchFamily="18" charset="0"/>
            </a:endParaRPr>
          </a:p>
        </p:txBody>
      </p:sp>
      <p:sp>
        <p:nvSpPr>
          <p:cNvPr id="8" name="TextBox 7"/>
          <p:cNvSpPr txBox="1"/>
          <p:nvPr/>
        </p:nvSpPr>
        <p:spPr>
          <a:xfrm>
            <a:off x="5436095" y="4675365"/>
            <a:ext cx="3816423"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Подготовила  воспитатель: </a:t>
            </a:r>
          </a:p>
          <a:p>
            <a:r>
              <a:rPr lang="ru-RU" dirty="0" err="1" smtClean="0">
                <a:latin typeface="Times New Roman" panose="02020603050405020304" pitchFamily="18" charset="0"/>
                <a:cs typeface="Times New Roman" panose="02020603050405020304" pitchFamily="18" charset="0"/>
              </a:rPr>
              <a:t>Туркова</a:t>
            </a:r>
            <a:r>
              <a:rPr lang="ru-RU" dirty="0" smtClean="0">
                <a:latin typeface="Times New Roman" panose="02020603050405020304" pitchFamily="18" charset="0"/>
                <a:cs typeface="Times New Roman" panose="02020603050405020304" pitchFamily="18" charset="0"/>
              </a:rPr>
              <a:t> Светлана Владимировна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500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98184" y="1474114"/>
            <a:ext cx="3629800" cy="4401205"/>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Во время образовательной деятельности обязательны </a:t>
            </a:r>
            <a:r>
              <a:rPr lang="ru-RU" sz="2000" b="1" dirty="0" smtClean="0">
                <a:solidFill>
                  <a:srgbClr val="C00000"/>
                </a:solidFill>
                <a:latin typeface="Times New Roman" panose="02020603050405020304" pitchFamily="18" charset="0"/>
                <a:cs typeface="Times New Roman" panose="02020603050405020304" pitchFamily="18" charset="0"/>
              </a:rPr>
              <a:t>физкультурные минутки</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Физкультминутка - это физические упражнения, направленные на восстановление работоспособности детей, улучшения их самочувствия, повышения внимания, предупреждение утомляемости, нарушений осанки, т.е. на оздоровление организма детей.</a:t>
            </a:r>
          </a:p>
        </p:txBody>
      </p:sp>
      <p:pic>
        <p:nvPicPr>
          <p:cNvPr id="2050" name="Picture 2" descr="C:\Users\MyPC\Downloads\IMG-20211222-WA0002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964" y="4149080"/>
            <a:ext cx="4374509" cy="208823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yPC\Downloads\IMG-20211222-WA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964" y="1772816"/>
            <a:ext cx="4226447" cy="190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205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 y="6580"/>
            <a:ext cx="9144000" cy="6858000"/>
          </a:xfrm>
          <a:prstGeom prst="rect">
            <a:avLst/>
          </a:prstGeom>
        </p:spPr>
      </p:pic>
      <p:sp>
        <p:nvSpPr>
          <p:cNvPr id="7" name="TextBox 6"/>
          <p:cNvSpPr txBox="1"/>
          <p:nvPr/>
        </p:nvSpPr>
        <p:spPr>
          <a:xfrm>
            <a:off x="755576" y="980728"/>
            <a:ext cx="7200800" cy="2246769"/>
          </a:xfrm>
          <a:prstGeom prst="rect">
            <a:avLst/>
          </a:prstGeom>
          <a:noFill/>
        </p:spPr>
        <p:txBody>
          <a:bodyPr wrap="square" rtlCol="0">
            <a:spAutoFit/>
          </a:bodyPr>
          <a:lstStyle/>
          <a:p>
            <a:pPr algn="just"/>
            <a:r>
              <a:rPr lang="ru-RU" sz="2000" dirty="0">
                <a:latin typeface="Times New Roman" panose="02020603050405020304" pitchFamily="18" charset="0"/>
                <a:cs typeface="Times New Roman" panose="02020603050405020304" pitchFamily="18" charset="0"/>
              </a:rPr>
              <a:t>Немаловажное значение имеет </a:t>
            </a:r>
            <a:r>
              <a:rPr lang="ru-RU" sz="2000" b="1" dirty="0">
                <a:solidFill>
                  <a:srgbClr val="C00000"/>
                </a:solidFill>
                <a:latin typeface="Times New Roman" panose="02020603050405020304" pitchFamily="18" charset="0"/>
                <a:cs typeface="Times New Roman" panose="02020603050405020304" pitchFamily="18" charset="0"/>
              </a:rPr>
              <a:t>режим питания</a:t>
            </a:r>
            <a:r>
              <a:rPr lang="ru-RU" sz="2000" dirty="0">
                <a:latin typeface="Times New Roman" panose="02020603050405020304" pitchFamily="18" charset="0"/>
                <a:cs typeface="Times New Roman" panose="02020603050405020304" pitchFamily="18" charset="0"/>
              </a:rPr>
              <a:t>, то есть соблюдение определенных интервалов между приемами пищи.</a:t>
            </a:r>
          </a:p>
          <a:p>
            <a:pPr algn="just"/>
            <a:r>
              <a:rPr lang="ru-RU" sz="2000" dirty="0">
                <a:latin typeface="Times New Roman" panose="02020603050405020304" pitchFamily="18" charset="0"/>
                <a:cs typeface="Times New Roman" panose="02020603050405020304" pitchFamily="18" charset="0"/>
              </a:rPr>
              <a:t>Пища должна быть </a:t>
            </a:r>
            <a:r>
              <a:rPr lang="ru-RU" sz="2000" b="1" dirty="0">
                <a:latin typeface="Times New Roman" panose="02020603050405020304" pitchFamily="18" charset="0"/>
                <a:cs typeface="Times New Roman" panose="02020603050405020304" pitchFamily="18" charset="0"/>
              </a:rPr>
              <a:t>разнообразной и вкусно приготовленной</a:t>
            </a:r>
            <a:r>
              <a:rPr lang="ru-RU" sz="2000" dirty="0">
                <a:latin typeface="Times New Roman" panose="02020603050405020304" pitchFamily="18" charset="0"/>
                <a:cs typeface="Times New Roman" panose="02020603050405020304" pitchFamily="18" charset="0"/>
              </a:rPr>
              <a:t>. Тогда она возбуждает аппетит, съедается с удовольствием, лучше усваивается и приносит больше пользы.</a:t>
            </a:r>
          </a:p>
          <a:p>
            <a:pPr algn="just"/>
            <a:r>
              <a:rPr lang="ru-RU" sz="2000" dirty="0">
                <a:latin typeface="Times New Roman" panose="02020603050405020304" pitchFamily="18" charset="0"/>
                <a:cs typeface="Times New Roman" panose="02020603050405020304" pitchFamily="18" charset="0"/>
              </a:rPr>
              <a:t>В распорядке дошкольника строго предусматривается режим питания, который не должен нарушаться.</a:t>
            </a:r>
          </a:p>
        </p:txBody>
      </p:sp>
      <p:pic>
        <p:nvPicPr>
          <p:cNvPr id="1026" name="Picture 2" descr="C:\Users\MyPC\Downloads\IMG-20211222-WA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372" y="3622414"/>
            <a:ext cx="3428604" cy="22580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yPC\Downloads\IMG-20211222-WA0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532" y="3419789"/>
            <a:ext cx="3412843" cy="266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868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0" y="8196"/>
            <a:ext cx="9144000" cy="6858000"/>
          </a:xfrm>
          <a:prstGeom prst="rect">
            <a:avLst/>
          </a:prstGeom>
        </p:spPr>
      </p:pic>
      <p:sp>
        <p:nvSpPr>
          <p:cNvPr id="9" name="Прямоугольник 8"/>
          <p:cNvSpPr/>
          <p:nvPr/>
        </p:nvSpPr>
        <p:spPr>
          <a:xfrm>
            <a:off x="827584" y="836712"/>
            <a:ext cx="7039760" cy="5447645"/>
          </a:xfrm>
          <a:prstGeom prst="rect">
            <a:avLst/>
          </a:prstGeom>
        </p:spPr>
        <p:txBody>
          <a:bodyPr wrap="square">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Прогулка является одним из существенных компонентов режима. </a:t>
            </a:r>
          </a:p>
          <a:p>
            <a:pPr algn="just"/>
            <a:r>
              <a:rPr lang="ru-RU" sz="2000" dirty="0" smtClean="0">
                <a:latin typeface="Times New Roman" panose="02020603050405020304" pitchFamily="18" charset="0"/>
                <a:cs typeface="Times New Roman" panose="02020603050405020304" pitchFamily="18" charset="0"/>
              </a:rPr>
              <a:t>Часто</a:t>
            </a:r>
            <a:r>
              <a:rPr lang="ru-RU" sz="2000" dirty="0">
                <a:latin typeface="Times New Roman" panose="02020603050405020304" pitchFamily="18" charset="0"/>
                <a:cs typeface="Times New Roman" panose="02020603050405020304" pitchFamily="18" charset="0"/>
              </a:rPr>
              <a:t> родителей раздражает чрезмерно двигательная активность детей. Не спешите с запретами, помните, что движение является биологической потребностью растущего организма.</a:t>
            </a:r>
          </a:p>
          <a:p>
            <a:pPr algn="just"/>
            <a:r>
              <a:rPr lang="ru-RU" sz="2000" dirty="0">
                <a:latin typeface="Times New Roman" panose="02020603050405020304" pitchFamily="18" charset="0"/>
                <a:cs typeface="Times New Roman" panose="02020603050405020304" pitchFamily="18" charset="0"/>
              </a:rPr>
              <a:t> </a:t>
            </a:r>
            <a:endParaRPr lang="ru-RU" sz="2000" dirty="0"/>
          </a:p>
          <a:p>
            <a:pPr algn="just"/>
            <a:endParaRPr lang="ru-RU"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dirty="0">
              <a:latin typeface="Times New Roman" panose="02020603050405020304" pitchFamily="18" charset="0"/>
              <a:cs typeface="Times New Roman" panose="02020603050405020304" pitchFamily="18" charset="0"/>
            </a:endParaRPr>
          </a:p>
        </p:txBody>
      </p:sp>
      <p:pic>
        <p:nvPicPr>
          <p:cNvPr id="2050" name="Picture 2" descr="C:\Users\MyPC\Downloads\e9bRUIyLAX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858" y="2708920"/>
            <a:ext cx="4536504" cy="340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44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90" y="8196"/>
            <a:ext cx="9144000" cy="6858000"/>
          </a:xfrm>
          <a:prstGeom prst="rect">
            <a:avLst/>
          </a:prstGeom>
        </p:spPr>
      </p:pic>
      <p:sp>
        <p:nvSpPr>
          <p:cNvPr id="9" name="Прямоугольник 8"/>
          <p:cNvSpPr/>
          <p:nvPr/>
        </p:nvSpPr>
        <p:spPr>
          <a:xfrm>
            <a:off x="827584" y="836712"/>
            <a:ext cx="7039760" cy="2246769"/>
          </a:xfrm>
          <a:prstGeom prst="rect">
            <a:avLst/>
          </a:prstGeom>
        </p:spPr>
        <p:txBody>
          <a:bodyPr wrap="square">
            <a:spAutoFit/>
          </a:bodyPr>
          <a:lstStyle/>
          <a:p>
            <a:pPr algn="just"/>
            <a:endParaRPr lang="ru-RU" sz="2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just"/>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27584" y="620688"/>
            <a:ext cx="7039760" cy="2985433"/>
          </a:xfrm>
          <a:prstGeom prst="rect">
            <a:avLst/>
          </a:prstGeom>
        </p:spPr>
        <p:txBody>
          <a:bodyPr wrap="square">
            <a:spAutoFit/>
          </a:bodyPr>
          <a:lstStyle/>
          <a:p>
            <a:pPr algn="ctr"/>
            <a:endParaRPr lang="ru-RU" sz="2000" b="1" dirty="0" smtClean="0">
              <a:solidFill>
                <a:srgbClr val="C00000"/>
              </a:solidFill>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Почему </a:t>
            </a:r>
            <a:r>
              <a:rPr lang="ru-RU" sz="2400" b="1" dirty="0">
                <a:solidFill>
                  <a:srgbClr val="C00000"/>
                </a:solidFill>
                <a:latin typeface="Times New Roman" panose="02020603050405020304" pitchFamily="18" charset="0"/>
                <a:cs typeface="Times New Roman" panose="02020603050405020304" pitchFamily="18" charset="0"/>
              </a:rPr>
              <a:t>для ребёнка важно много гулять</a:t>
            </a:r>
            <a:r>
              <a:rPr lang="ru-RU" sz="2400" b="1" dirty="0" smtClean="0">
                <a:solidFill>
                  <a:srgbClr val="C00000"/>
                </a:solidFill>
                <a:latin typeface="Times New Roman" panose="02020603050405020304" pitchFamily="18" charset="0"/>
                <a:cs typeface="Times New Roman" panose="02020603050405020304" pitchFamily="18" charset="0"/>
              </a:rPr>
              <a:t>?</a:t>
            </a:r>
            <a:endParaRPr lang="ru-RU" sz="2400" b="1" dirty="0">
              <a:solidFill>
                <a:srgbClr val="C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Прогулки на улице способствуют нормальной функции жизненно важных систем организма, а также мозга.</a:t>
            </a:r>
          </a:p>
          <a:p>
            <a:pPr marL="285750" lvl="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Прогулки – это дополнительный расход энергии на двигательную активность, а также сохранение температуры тела, что улучшает работу всех систем организма, и прежде всего иммунную и сердечно-сосудистую.</a:t>
            </a:r>
          </a:p>
          <a:p>
            <a:pPr marL="285750" lvl="0" indent="-285750"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 Прогулки на свежем воздухе способствуют профилактике близорукости. </a:t>
            </a:r>
          </a:p>
        </p:txBody>
      </p:sp>
      <p:pic>
        <p:nvPicPr>
          <p:cNvPr id="1026" name="Picture 2" descr="C:\Users\MyPC\Downloads\20211224_1115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97931" y="3937823"/>
            <a:ext cx="3245732" cy="24342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yPC\Downloads\20211224_1133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8210" y="3789040"/>
            <a:ext cx="3864496" cy="289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40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 y="-12073"/>
            <a:ext cx="9144000" cy="6858000"/>
          </a:xfrm>
          <a:prstGeom prst="rect">
            <a:avLst/>
          </a:prstGeom>
        </p:spPr>
      </p:pic>
      <p:sp>
        <p:nvSpPr>
          <p:cNvPr id="6" name="TextBox 5"/>
          <p:cNvSpPr txBox="1"/>
          <p:nvPr/>
        </p:nvSpPr>
        <p:spPr>
          <a:xfrm>
            <a:off x="759590" y="980728"/>
            <a:ext cx="7412810" cy="2308324"/>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Не менее важной составляющей частью режима является</a:t>
            </a:r>
            <a:r>
              <a:rPr lang="ru-RU" b="1" dirty="0" smtClean="0">
                <a:solidFill>
                  <a:srgbClr val="C00000"/>
                </a:solidFill>
                <a:latin typeface="Times New Roman" panose="02020603050405020304" pitchFamily="18" charset="0"/>
                <a:cs typeface="Times New Roman" panose="02020603050405020304" pitchFamily="18" charset="0"/>
              </a:rPr>
              <a:t> сон</a:t>
            </a:r>
            <a:r>
              <a:rPr lang="ru-RU" dirty="0" smtClean="0">
                <a:solidFill>
                  <a:srgbClr val="C00000"/>
                </a:solidFill>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который особенно необходим ослабленным детям.</a:t>
            </a:r>
            <a:r>
              <a:rPr lang="ru-RU" dirty="0">
                <a:latin typeface="Times New Roman" panose="02020603050405020304" pitchFamily="18" charset="0"/>
                <a:cs typeface="Times New Roman" panose="02020603050405020304" pitchFamily="18" charset="0"/>
              </a:rPr>
              <a:t> Для детей дошкольного возраста нормальная продолжительность сна 10-12 часов. Недостаточная продолжительность сна вредно отражается на нервной системе ребенка.</a:t>
            </a:r>
          </a:p>
          <a:p>
            <a:pPr algn="just"/>
            <a:r>
              <a:rPr lang="ru-RU" dirty="0">
                <a:latin typeface="Times New Roman" panose="02020603050405020304" pitchFamily="18" charset="0"/>
                <a:cs typeface="Times New Roman" panose="02020603050405020304" pitchFamily="18" charset="0"/>
              </a:rPr>
              <a:t>Но для полноценного отдыха центральной нервной системы и всего организма важно обеспечить не только необходимую продолжительность, но и достаточную глубину сна. </a:t>
            </a:r>
          </a:p>
          <a:p>
            <a:pPr algn="just"/>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3074" name="Picture 2" descr="C:\Users\MyPC\Downloads\20211221_1337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645024"/>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yPC\Downloads\20211221_1336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591018"/>
            <a:ext cx="3528392" cy="26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565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 y="1126"/>
            <a:ext cx="9144000" cy="6858000"/>
          </a:xfrm>
          <a:prstGeom prst="rect">
            <a:avLst/>
          </a:prstGeom>
        </p:spPr>
      </p:pic>
      <p:sp>
        <p:nvSpPr>
          <p:cNvPr id="6" name="TextBox 5"/>
          <p:cNvSpPr txBox="1"/>
          <p:nvPr/>
        </p:nvSpPr>
        <p:spPr>
          <a:xfrm>
            <a:off x="866028" y="974374"/>
            <a:ext cx="6768752" cy="129266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Важно, чтобы малыш ежедневно (и днем, и ночью) засыпал в одно и то же </a:t>
            </a:r>
            <a:r>
              <a:rPr lang="ru-RU" dirty="0" smtClean="0">
                <a:latin typeface="Times New Roman" panose="02020603050405020304" pitchFamily="18" charset="0"/>
                <a:cs typeface="Times New Roman" panose="02020603050405020304" pitchFamily="18" charset="0"/>
              </a:rPr>
              <a:t>время.</a:t>
            </a:r>
          </a:p>
          <a:p>
            <a:pPr algn="ctr"/>
            <a:endParaRPr lang="ru-RU" dirty="0" smtClean="0">
              <a:latin typeface="Times New Roman" panose="02020603050405020304" pitchFamily="18" charset="0"/>
              <a:cs typeface="Times New Roman" panose="02020603050405020304" pitchFamily="18" charset="0"/>
            </a:endParaRPr>
          </a:p>
          <a:p>
            <a:pPr algn="ctr"/>
            <a:endParaRPr lang="ru-RU"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866028" y="1772816"/>
            <a:ext cx="6768751" cy="3508653"/>
          </a:xfrm>
          <a:prstGeom prst="rect">
            <a:avLst/>
          </a:prstGeom>
          <a:noFill/>
        </p:spPr>
        <p:txBody>
          <a:bodyPr wrap="square" rtlCol="0">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Для этого нужно следующее</a:t>
            </a:r>
          </a:p>
          <a:p>
            <a:pPr algn="just"/>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приучать ребенка ложиться и вставать в одно и то же время. </a:t>
            </a:r>
            <a:r>
              <a:rPr lang="ru-RU" dirty="0" smtClean="0">
                <a:latin typeface="Times New Roman" panose="02020603050405020304" pitchFamily="18" charset="0"/>
                <a:cs typeface="Times New Roman" panose="02020603050405020304" pitchFamily="18" charset="0"/>
              </a:rPr>
              <a:t>Когда ребенок </a:t>
            </a:r>
            <a:r>
              <a:rPr lang="ru-RU" dirty="0">
                <a:latin typeface="Times New Roman" panose="02020603050405020304" pitchFamily="18" charset="0"/>
                <a:cs typeface="Times New Roman" panose="02020603050405020304" pitchFamily="18" charset="0"/>
              </a:rPr>
              <a:t>ложится спать в определенный час, его нервная система и весь организм заранее готовится ко сну;</a:t>
            </a:r>
          </a:p>
          <a:p>
            <a:pPr algn="just"/>
            <a:r>
              <a:rPr lang="ru-RU" dirty="0">
                <a:latin typeface="Times New Roman" panose="02020603050405020304" pitchFamily="18" charset="0"/>
                <a:cs typeface="Times New Roman" panose="02020603050405020304" pitchFamily="18" charset="0"/>
              </a:rPr>
              <a:t>• время перед сном должно проходить в занятиях, </a:t>
            </a:r>
            <a:r>
              <a:rPr lang="ru-RU" dirty="0" smtClean="0">
                <a:latin typeface="Times New Roman" panose="02020603050405020304" pitchFamily="18" charset="0"/>
                <a:cs typeface="Times New Roman" panose="02020603050405020304" pitchFamily="18" charset="0"/>
              </a:rPr>
              <a:t>успокаивающих нервную </a:t>
            </a:r>
            <a:r>
              <a:rPr lang="ru-RU" dirty="0">
                <a:latin typeface="Times New Roman" panose="02020603050405020304" pitchFamily="18" charset="0"/>
                <a:cs typeface="Times New Roman" panose="02020603050405020304" pitchFamily="18" charset="0"/>
              </a:rPr>
              <a:t>систему. Это могут быть спокойные игры, чтение;</a:t>
            </a:r>
          </a:p>
          <a:p>
            <a:pPr algn="just"/>
            <a:r>
              <a:rPr lang="ru-RU" dirty="0">
                <a:latin typeface="Times New Roman" panose="02020603050405020304" pitchFamily="18" charset="0"/>
                <a:cs typeface="Times New Roman" panose="02020603050405020304" pitchFamily="18" charset="0"/>
              </a:rPr>
              <a:t>• перед сном необходимо проветрить комнату. В момент </a:t>
            </a:r>
            <a:r>
              <a:rPr lang="ru-RU" dirty="0" smtClean="0">
                <a:latin typeface="Times New Roman" panose="02020603050405020304" pitchFamily="18" charset="0"/>
                <a:cs typeface="Times New Roman" panose="02020603050405020304" pitchFamily="18" charset="0"/>
              </a:rPr>
              <a:t>засыпания ребенка</a:t>
            </a:r>
            <a:r>
              <a:rPr lang="ru-RU" dirty="0">
                <a:latin typeface="Times New Roman" panose="02020603050405020304" pitchFamily="18" charset="0"/>
                <a:cs typeface="Times New Roman" panose="02020603050405020304" pitchFamily="18" charset="0"/>
              </a:rPr>
              <a:t>, а также во время его сна нужно создать спокойную обстановку .</a:t>
            </a:r>
          </a:p>
          <a:p>
            <a:pPr algn="just"/>
            <a:r>
              <a:rPr lang="ru-RU" dirty="0">
                <a:latin typeface="Times New Roman" panose="02020603050405020304" pitchFamily="18" charset="0"/>
                <a:cs typeface="Times New Roman" panose="02020603050405020304" pitchFamily="18" charset="0"/>
              </a:rPr>
              <a:t>• ребенок должен спать в просторной, чистой, не слишком мягкой постели.</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027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74"/>
            <a:ext cx="9144000" cy="6858000"/>
          </a:xfrm>
          <a:prstGeom prst="rect">
            <a:avLst/>
          </a:prstGeom>
        </p:spPr>
      </p:pic>
      <p:sp>
        <p:nvSpPr>
          <p:cNvPr id="7" name="Прямоугольник 6"/>
          <p:cNvSpPr/>
          <p:nvPr/>
        </p:nvSpPr>
        <p:spPr>
          <a:xfrm>
            <a:off x="971600" y="980728"/>
            <a:ext cx="7056784" cy="2985433"/>
          </a:xfrm>
          <a:prstGeom prst="rect">
            <a:avLst/>
          </a:prstGeom>
        </p:spPr>
        <p:txBody>
          <a:bodyPr wrap="square">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К</a:t>
            </a:r>
            <a:r>
              <a:rPr lang="ru-RU" sz="2400" b="1" dirty="0" smtClean="0">
                <a:solidFill>
                  <a:srgbClr val="C00000"/>
                </a:solidFill>
                <a:latin typeface="Times New Roman" panose="02020603050405020304" pitchFamily="18" charset="0"/>
                <a:cs typeface="Times New Roman" panose="02020603050405020304" pitchFamily="18" charset="0"/>
              </a:rPr>
              <a:t>ак </a:t>
            </a:r>
            <a:r>
              <a:rPr lang="ru-RU" sz="2400" b="1" dirty="0">
                <a:solidFill>
                  <a:srgbClr val="C00000"/>
                </a:solidFill>
                <a:latin typeface="Times New Roman" panose="02020603050405020304" pitchFamily="18" charset="0"/>
                <a:cs typeface="Times New Roman" panose="02020603050405020304" pitchFamily="18" charset="0"/>
              </a:rPr>
              <a:t>помочь малышу проснуться в хорошем настроении и активно продолжать день?</a:t>
            </a:r>
          </a:p>
          <a:p>
            <a:pPr algn="just"/>
            <a:r>
              <a:rPr lang="ru-RU" sz="2000" dirty="0">
                <a:latin typeface="Times New Roman" panose="02020603050405020304" pitchFamily="18" charset="0"/>
                <a:cs typeface="Times New Roman" panose="02020603050405020304" pitchFamily="18" charset="0"/>
              </a:rPr>
              <a:t>Конечно же, провести гимнастику после дневного сна! </a:t>
            </a:r>
            <a:r>
              <a:rPr lang="ru-RU" sz="2000" b="1" dirty="0">
                <a:solidFill>
                  <a:srgbClr val="C00000"/>
                </a:solidFill>
                <a:latin typeface="Times New Roman" panose="02020603050405020304" pitchFamily="18" charset="0"/>
                <a:cs typeface="Times New Roman" panose="02020603050405020304" pitchFamily="18" charset="0"/>
              </a:rPr>
              <a:t>Гимнастика</a:t>
            </a:r>
            <a:r>
              <a:rPr lang="ru-RU" sz="2000" dirty="0">
                <a:latin typeface="Times New Roman" panose="02020603050405020304" pitchFamily="18" charset="0"/>
                <a:cs typeface="Times New Roman" panose="02020603050405020304" pitchFamily="18" charset="0"/>
              </a:rPr>
              <a:t> помогает детскому организму проснуться, улучшает настроение, поднимает мышечный тонус. Не нужно забывать об улыбке. Первое, что должен видеть ребенок после сна, - улыбающееся лицо взрослого человека, а также слышать плавную, размеренную речь, приятные интонации, уменьшительно-ласкательные суффиксы</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4098" name="Picture 2" descr="C:\Users\MyPC\Downloads\20211221_153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945886"/>
            <a:ext cx="3600400" cy="27003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yPC\Downloads\20211221_1538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945886"/>
            <a:ext cx="3600400" cy="27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684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1" y="1126"/>
            <a:ext cx="9144000" cy="6858000"/>
          </a:xfrm>
          <a:prstGeom prst="rect">
            <a:avLst/>
          </a:prstGeom>
        </p:spPr>
      </p:pic>
      <p:sp>
        <p:nvSpPr>
          <p:cNvPr id="7" name="TextBox 6"/>
          <p:cNvSpPr txBox="1"/>
          <p:nvPr/>
        </p:nvSpPr>
        <p:spPr>
          <a:xfrm>
            <a:off x="1043609" y="1109723"/>
            <a:ext cx="6840760" cy="5170646"/>
          </a:xfrm>
          <a:prstGeom prst="rect">
            <a:avLst/>
          </a:prstGeom>
          <a:noFill/>
        </p:spPr>
        <p:txBody>
          <a:bodyPr wrap="square" rtlCol="0">
            <a:spAutoFit/>
          </a:bodyPr>
          <a:lstStyle/>
          <a:p>
            <a:pPr algn="just">
              <a:lnSpc>
                <a:spcPct val="150000"/>
              </a:lnSpc>
            </a:pPr>
            <a:r>
              <a:rPr lang="ru-RU" sz="2000" dirty="0">
                <a:latin typeface="Times New Roman" panose="02020603050405020304" pitchFamily="18" charset="0"/>
                <a:cs typeface="Times New Roman" panose="02020603050405020304" pitchFamily="18" charset="0"/>
              </a:rPr>
              <a:t>Здоровье – самое важное и ценное богатство, которое следует беречь с ранних лет. Если своевременно не заниматься формированием здорового образа жизни у дошкольника, то потом приучить его следить за собой будет практически невозможно. Вот почему в полезную привычку родителей должно войти не только соблюдение с малышом режима дня, но и чередование физической нагрузки, интеллектуальных игр и отдыха, а также правильное питание. Только в этом случае дошкольник будет расти и развиваться гармоничной личностью.</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9005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 y="-63258"/>
            <a:ext cx="9324020" cy="6993015"/>
          </a:xfrm>
          <a:prstGeom prst="rect">
            <a:avLst/>
          </a:prstGeom>
        </p:spPr>
      </p:pic>
      <p:sp>
        <p:nvSpPr>
          <p:cNvPr id="6" name="Прямоугольник 5"/>
          <p:cNvSpPr/>
          <p:nvPr/>
        </p:nvSpPr>
        <p:spPr>
          <a:xfrm>
            <a:off x="899592" y="2708920"/>
            <a:ext cx="6696744" cy="769441"/>
          </a:xfrm>
          <a:prstGeom prst="rect">
            <a:avLst/>
          </a:prstGeom>
        </p:spPr>
        <p:txBody>
          <a:bodyPr wrap="square">
            <a:spAutoFit/>
          </a:bodyPr>
          <a:lstStyle/>
          <a:p>
            <a:r>
              <a:rPr lang="ru-RU" sz="4400" b="1" dirty="0" smtClean="0">
                <a:ln w="17780" cmpd="sng">
                  <a:solidFill>
                    <a:schemeClr val="tx1"/>
                  </a:solidFill>
                  <a:prstDash val="solid"/>
                  <a:miter lim="800000"/>
                </a:ln>
                <a:solidFill>
                  <a:srgbClr val="C00000"/>
                </a:solidFill>
                <a:effectLst>
                  <a:outerShdw blurRad="50800" algn="tl" rotWithShape="0">
                    <a:srgbClr val="000000"/>
                  </a:outerShdw>
                </a:effectLst>
              </a:rPr>
              <a:t>   СПАСИБО </a:t>
            </a:r>
            <a:r>
              <a:rPr lang="ru-RU" sz="4400" b="1" dirty="0">
                <a:ln w="17780" cmpd="sng">
                  <a:solidFill>
                    <a:schemeClr val="tx1"/>
                  </a:solidFill>
                  <a:prstDash val="solid"/>
                  <a:miter lim="800000"/>
                </a:ln>
                <a:solidFill>
                  <a:srgbClr val="C00000"/>
                </a:solidFill>
                <a:effectLst>
                  <a:outerShdw blurRad="50800" algn="tl" rotWithShape="0">
                    <a:srgbClr val="000000"/>
                  </a:outerShdw>
                </a:effectLst>
              </a:rPr>
              <a:t>ЗА ВНИМАНИЕ</a:t>
            </a:r>
            <a:endParaRPr lang="ru-RU" sz="4400" dirty="0">
              <a:solidFill>
                <a:srgbClr val="C00000"/>
              </a:solidFill>
            </a:endParaRPr>
          </a:p>
        </p:txBody>
      </p:sp>
    </p:spTree>
    <p:extLst>
      <p:ext uri="{BB962C8B-B14F-4D97-AF65-F5344CB8AC3E}">
        <p14:creationId xmlns:p14="http://schemas.microsoft.com/office/powerpoint/2010/main" val="2952842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780"/>
            <a:ext cx="9144000" cy="6858000"/>
          </a:xfrm>
          <a:prstGeom prst="rect">
            <a:avLst/>
          </a:prstGeom>
        </p:spPr>
      </p:pic>
      <p:sp>
        <p:nvSpPr>
          <p:cNvPr id="8" name="Прямоугольник 7"/>
          <p:cNvSpPr/>
          <p:nvPr/>
        </p:nvSpPr>
        <p:spPr>
          <a:xfrm>
            <a:off x="1043608" y="908720"/>
            <a:ext cx="6768752" cy="6093976"/>
          </a:xfrm>
          <a:prstGeom prst="rect">
            <a:avLst/>
          </a:prstGeom>
        </p:spPr>
        <p:txBody>
          <a:bodyPr wrap="square">
            <a:spAutoFit/>
          </a:bodyPr>
          <a:lstStyle/>
          <a:p>
            <a:pPr algn="just"/>
            <a:endParaRPr lang="ru-RU" sz="2000" b="1" dirty="0" smtClean="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Цель:</a:t>
            </a:r>
            <a:r>
              <a:rPr lang="ru-RU" sz="2000" dirty="0" smtClean="0">
                <a:latin typeface="Times New Roman" panose="02020603050405020304" pitchFamily="18" charset="0"/>
                <a:cs typeface="Times New Roman" panose="02020603050405020304" pitchFamily="18" charset="0"/>
              </a:rPr>
              <a:t> Обеспечение тесного сотрудничества и единых требований детского сада и семьи в вопросах здоровья детей; знакомство родителей с содержанием оздоровительной работы группы и результатами деятельности педагогического коллектива по сохранению и укреплению здоровья дошкольников.</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Задачи:</a:t>
            </a:r>
          </a:p>
          <a:p>
            <a:pPr algn="just"/>
            <a:r>
              <a:rPr lang="ru-RU" sz="2000" dirty="0" smtClean="0">
                <a:latin typeface="Times New Roman" panose="02020603050405020304" pitchFamily="18" charset="0"/>
                <a:cs typeface="Times New Roman" panose="02020603050405020304" pitchFamily="18" charset="0"/>
              </a:rPr>
              <a:t>1. Познакомить родителей с режимом дня детей дошкольного возраста.</a:t>
            </a:r>
          </a:p>
          <a:p>
            <a:pPr algn="just"/>
            <a:r>
              <a:rPr lang="ru-RU" sz="2000" dirty="0" smtClean="0">
                <a:latin typeface="Times New Roman" panose="02020603050405020304" pitchFamily="18" charset="0"/>
                <a:cs typeface="Times New Roman" panose="02020603050405020304" pitchFamily="18" charset="0"/>
              </a:rPr>
              <a:t>2. Рассказать о необходимости и пользе утренней и вечерней гимнастики, полноценном питании, прогулок, сна для детей.</a:t>
            </a:r>
          </a:p>
          <a:p>
            <a:pPr algn="just"/>
            <a:endParaRPr lang="ru-RU" sz="2000" dirty="0" smtClean="0">
              <a:latin typeface="Times New Roman" panose="02020603050405020304" pitchFamily="18" charset="0"/>
              <a:cs typeface="Times New Roman" panose="02020603050405020304" pitchFamily="18" charset="0"/>
            </a:endParaRPr>
          </a:p>
          <a:p>
            <a:endParaRPr lang="ru-RU" dirty="0" smtClean="0"/>
          </a:p>
          <a:p>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973256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30" y="0"/>
            <a:ext cx="9177630" cy="6858000"/>
          </a:xfrm>
          <a:prstGeom prst="rect">
            <a:avLst/>
          </a:prstGeom>
        </p:spPr>
      </p:pic>
      <p:sp>
        <p:nvSpPr>
          <p:cNvPr id="8" name="Прямоугольник 7"/>
          <p:cNvSpPr/>
          <p:nvPr/>
        </p:nvSpPr>
        <p:spPr>
          <a:xfrm>
            <a:off x="971600" y="908720"/>
            <a:ext cx="6696744" cy="3877985"/>
          </a:xfrm>
          <a:prstGeom prst="rect">
            <a:avLst/>
          </a:prstGeom>
        </p:spPr>
        <p:txBody>
          <a:bodyPr wrap="square">
            <a:spAutoFit/>
          </a:bodyPr>
          <a:lstStyle/>
          <a:p>
            <a:pPr algn="ctr"/>
            <a:endParaRPr lang="ru-RU" sz="2400" b="1" dirty="0" smtClean="0">
              <a:solidFill>
                <a:srgbClr val="C00000"/>
              </a:solidFill>
              <a:latin typeface="Times New Roman" panose="02020603050405020304" pitchFamily="18" charset="0"/>
              <a:cs typeface="Times New Roman" panose="02020603050405020304" pitchFamily="18" charset="0"/>
            </a:endParaRPr>
          </a:p>
          <a:p>
            <a:pPr algn="ctr"/>
            <a:r>
              <a:rPr lang="ru-RU" sz="2400" b="1" dirty="0" smtClean="0">
                <a:solidFill>
                  <a:srgbClr val="C00000"/>
                </a:solidFill>
                <a:latin typeface="Times New Roman" panose="02020603050405020304" pitchFamily="18" charset="0"/>
                <a:cs typeface="Times New Roman" panose="02020603050405020304" pitchFamily="18" charset="0"/>
              </a:rPr>
              <a:t>Как укрепить здоровье детей и избежать болезней?</a:t>
            </a:r>
          </a:p>
          <a:p>
            <a:pPr algn="ctr"/>
            <a:endParaRPr lang="ru-RU" sz="2400" b="1" dirty="0" smtClean="0">
              <a:solidFill>
                <a:srgbClr val="C00000"/>
              </a:solidFill>
              <a:latin typeface="Times New Roman" panose="02020603050405020304" pitchFamily="18" charset="0"/>
              <a:cs typeface="Times New Roman" panose="02020603050405020304" pitchFamily="18" charset="0"/>
            </a:endParaRPr>
          </a:p>
          <a:p>
            <a:pPr algn="just">
              <a:lnSpc>
                <a:spcPct val="150000"/>
              </a:lnSpc>
            </a:pPr>
            <a:r>
              <a:rPr lang="ru-RU" sz="2000" dirty="0" smtClean="0">
                <a:latin typeface="Times New Roman" panose="02020603050405020304" pitchFamily="18" charset="0"/>
                <a:cs typeface="Times New Roman" panose="02020603050405020304" pitchFamily="18" charset="0"/>
              </a:rPr>
              <a:t>Эти </a:t>
            </a:r>
            <a:r>
              <a:rPr lang="ru-RU" sz="2000" dirty="0">
                <a:latin typeface="Times New Roman" panose="02020603050405020304" pitchFamily="18" charset="0"/>
                <a:cs typeface="Times New Roman" panose="02020603050405020304" pitchFamily="18" charset="0"/>
              </a:rPr>
              <a:t>вопросы волнуют и вас, родителей, и нас, педагогов, так как все мы хотим, чтобы наши дети не болели, год от года становились здоровее, сильнее, вырастали и выходили в большую жизнь не только знающими и образованными, но и здоровыми и закалёнными.</a:t>
            </a:r>
          </a:p>
        </p:txBody>
      </p:sp>
    </p:spTree>
    <p:extLst>
      <p:ext uri="{BB962C8B-B14F-4D97-AF65-F5344CB8AC3E}">
        <p14:creationId xmlns:p14="http://schemas.microsoft.com/office/powerpoint/2010/main" val="3427405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60" y="-99392"/>
            <a:ext cx="9144000" cy="68580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10026"/>
            <a:ext cx="3682287" cy="234026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4010026"/>
            <a:ext cx="3489008" cy="2354821"/>
          </a:xfrm>
          <a:prstGeom prst="rect">
            <a:avLst/>
          </a:prstGeom>
        </p:spPr>
      </p:pic>
      <p:sp>
        <p:nvSpPr>
          <p:cNvPr id="5" name="Прямоугольник 4"/>
          <p:cNvSpPr/>
          <p:nvPr/>
        </p:nvSpPr>
        <p:spPr>
          <a:xfrm>
            <a:off x="840153" y="889844"/>
            <a:ext cx="7116223" cy="3139321"/>
          </a:xfrm>
          <a:prstGeom prst="rect">
            <a:avLst/>
          </a:prstGeom>
        </p:spPr>
        <p:txBody>
          <a:bodyPr wrap="square">
            <a:spAutoFit/>
          </a:bodyPr>
          <a:lstStyle/>
          <a:p>
            <a:pPr algn="just"/>
            <a:r>
              <a:rPr lang="ru-RU" dirty="0" smtClean="0"/>
              <a:t> </a:t>
            </a:r>
            <a:r>
              <a:rPr lang="ru-RU" dirty="0">
                <a:latin typeface="Times New Roman" panose="02020603050405020304" pitchFamily="18" charset="0"/>
                <a:cs typeface="Times New Roman" panose="02020603050405020304" pitchFamily="18" charset="0"/>
              </a:rPr>
              <a:t>Сегодня очень важно нам, взрослым, формировать и поддерживать интерес к оздоровлению как самих себя, так и своих детей. К сожалению, в силу недостаточно развитого культурного уровня нашего общества, здоровье еще не стоит на первом месте среди потребностей человека. Поэтому многие родители не могут служить для ребенка положительным примером здорового образа жизни, так как имеют вредные привычки, предпочитают многочасовые просмотры телепередачи видеофильмов закаливанию, занятиям физкультурой, прогулкам на свежем воздухе. Зачастую родители плохо представляют, как же необходимо приобщать ребенка к здоровому образу жизни</a:t>
            </a:r>
            <a:r>
              <a:rPr lang="ru-RU" dirty="0"/>
              <a:t>.</a:t>
            </a:r>
          </a:p>
        </p:txBody>
      </p:sp>
    </p:spTree>
    <p:extLst>
      <p:ext uri="{BB962C8B-B14F-4D97-AF65-F5344CB8AC3E}">
        <p14:creationId xmlns:p14="http://schemas.microsoft.com/office/powerpoint/2010/main" val="4053924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Прямоугольник 6"/>
          <p:cNvSpPr/>
          <p:nvPr/>
        </p:nvSpPr>
        <p:spPr>
          <a:xfrm>
            <a:off x="755576" y="862591"/>
            <a:ext cx="7128792" cy="1938992"/>
          </a:xfrm>
          <a:prstGeom prst="rect">
            <a:avLst/>
          </a:prstGeom>
        </p:spPr>
        <p:txBody>
          <a:bodyPr wrap="square">
            <a:spAutoFit/>
          </a:bodyPr>
          <a:lstStyle/>
          <a:p>
            <a:pPr lvl="0" algn="ctr"/>
            <a:r>
              <a:rPr lang="ru-RU" sz="2400" b="1" dirty="0" smtClean="0">
                <a:solidFill>
                  <a:srgbClr val="C00000"/>
                </a:solidFill>
                <a:latin typeface="Times New Roman" panose="02020603050405020304" pitchFamily="18" charset="0"/>
                <a:cs typeface="Times New Roman" panose="02020603050405020304" pitchFamily="18" charset="0"/>
              </a:rPr>
              <a:t>Что же могут сделать родители для приобщения детей к здоровому образу жизни? </a:t>
            </a:r>
          </a:p>
          <a:p>
            <a:pPr lvl="0" algn="just"/>
            <a:r>
              <a:rPr lang="ru-RU" dirty="0" smtClean="0">
                <a:latin typeface="Times New Roman" panose="02020603050405020304" pitchFamily="18" charset="0"/>
                <a:cs typeface="Times New Roman" panose="02020603050405020304" pitchFamily="18" charset="0"/>
              </a:rPr>
              <a:t>Прежде </a:t>
            </a:r>
            <a:r>
              <a:rPr lang="ru-RU" dirty="0">
                <a:latin typeface="Times New Roman" panose="02020603050405020304" pitchFamily="18" charset="0"/>
                <a:cs typeface="Times New Roman" panose="02020603050405020304" pitchFamily="18" charset="0"/>
              </a:rPr>
              <a:t>всего, необходимо активно использовать целебные природные факторы окружающей среды: воду, ультрафиолетовые лучи солнечного света, воздух, которые необходимы для жизнедеятельности организма.</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924944"/>
            <a:ext cx="3456384" cy="2313903"/>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1" y="3429000"/>
            <a:ext cx="3312029" cy="2484022"/>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4334368"/>
            <a:ext cx="3295574" cy="2293211"/>
          </a:xfrm>
          <a:prstGeom prst="rect">
            <a:avLst/>
          </a:prstGeom>
        </p:spPr>
      </p:pic>
    </p:spTree>
    <p:extLst>
      <p:ext uri="{BB962C8B-B14F-4D97-AF65-F5344CB8AC3E}">
        <p14:creationId xmlns:p14="http://schemas.microsoft.com/office/powerpoint/2010/main" val="3690502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755576" y="980728"/>
            <a:ext cx="7272808" cy="2677656"/>
          </a:xfrm>
          <a:prstGeom prst="rect">
            <a:avLst/>
          </a:prstGeom>
          <a:noFill/>
        </p:spPr>
        <p:txBody>
          <a:bodyPr wrap="square" rtlCol="0">
            <a:spAutoFit/>
          </a:bodyPr>
          <a:lstStyle/>
          <a:p>
            <a:pPr algn="ctr"/>
            <a:r>
              <a:rPr lang="ru-RU" sz="2400" b="1" dirty="0" smtClean="0">
                <a:solidFill>
                  <a:srgbClr val="C00000"/>
                </a:solidFill>
                <a:latin typeface="Times New Roman" panose="02020603050405020304" pitchFamily="18" charset="0"/>
                <a:cs typeface="Times New Roman" panose="02020603050405020304" pitchFamily="18" charset="0"/>
              </a:rPr>
              <a:t>Ребёнку необходим спокойный, доброжелательный психологический климат.</a:t>
            </a:r>
            <a:endParaRPr lang="ru-RU" sz="2400" b="1" dirty="0">
              <a:solidFill>
                <a:srgbClr val="C00000"/>
              </a:solidFill>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Перебранки </a:t>
            </a:r>
            <a:r>
              <a:rPr lang="ru-RU" sz="2000" dirty="0">
                <a:latin typeface="Times New Roman" panose="02020603050405020304" pitchFamily="18" charset="0"/>
                <a:cs typeface="Times New Roman" panose="02020603050405020304" pitchFamily="18" charset="0"/>
              </a:rPr>
              <a:t>в присутствии ребенка способствуют возникновению у него невроза или усугубляют уже имеющиеся нарушения нервной системы. Все это существенно снижает защитные возможности детского организма.</a:t>
            </a:r>
          </a:p>
          <a:p>
            <a:pPr algn="just"/>
            <a:r>
              <a:rPr lang="ru-RU" sz="2000" dirty="0">
                <a:latin typeface="Times New Roman" panose="02020603050405020304" pitchFamily="18" charset="0"/>
                <a:cs typeface="Times New Roman" panose="02020603050405020304" pitchFamily="18" charset="0"/>
              </a:rPr>
              <a:t>Учитывая это, мы всегда должны стараться быть в хорошем </a:t>
            </a:r>
            <a:r>
              <a:rPr lang="ru-RU" sz="2000" dirty="0" smtClean="0">
                <a:latin typeface="Times New Roman" panose="02020603050405020304" pitchFamily="18" charset="0"/>
                <a:cs typeface="Times New Roman" panose="02020603050405020304" pitchFamily="18" charset="0"/>
              </a:rPr>
              <a:t>настроении. </a:t>
            </a:r>
            <a:endParaRPr lang="ru-RU" sz="24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861048"/>
            <a:ext cx="3708412" cy="262146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306" y="3976603"/>
            <a:ext cx="3384376" cy="2390353"/>
          </a:xfrm>
          <a:prstGeom prst="rect">
            <a:avLst/>
          </a:prstGeom>
        </p:spPr>
      </p:pic>
    </p:spTree>
    <p:extLst>
      <p:ext uri="{BB962C8B-B14F-4D97-AF65-F5344CB8AC3E}">
        <p14:creationId xmlns:p14="http://schemas.microsoft.com/office/powerpoint/2010/main" val="31768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68"/>
            <a:ext cx="9144000" cy="6858000"/>
          </a:xfrm>
          <a:prstGeom prst="rect">
            <a:avLst/>
          </a:prstGeom>
        </p:spPr>
      </p:pic>
      <p:sp>
        <p:nvSpPr>
          <p:cNvPr id="5" name="TextBox 4"/>
          <p:cNvSpPr txBox="1"/>
          <p:nvPr/>
        </p:nvSpPr>
        <p:spPr>
          <a:xfrm>
            <a:off x="1115616" y="1039731"/>
            <a:ext cx="6552728" cy="2431435"/>
          </a:xfrm>
          <a:prstGeom prst="rect">
            <a:avLst/>
          </a:prstGeom>
          <a:noFill/>
        </p:spPr>
        <p:txBody>
          <a:bodyPr wrap="square" rtlCol="0">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У детей важно формировать интерес к оздоровлению собственного организма</a:t>
            </a:r>
          </a:p>
          <a:p>
            <a:pPr algn="just"/>
            <a:r>
              <a:rPr lang="ru-RU" sz="2000" dirty="0" smtClean="0">
                <a:latin typeface="Times New Roman" panose="02020603050405020304" pitchFamily="18" charset="0"/>
                <a:cs typeface="Times New Roman" panose="02020603050405020304" pitchFamily="18" charset="0"/>
              </a:rPr>
              <a:t>Чем </a:t>
            </a:r>
            <a:r>
              <a:rPr lang="ru-RU" sz="2000" dirty="0">
                <a:latin typeface="Times New Roman" panose="02020603050405020304" pitchFamily="18" charset="0"/>
                <a:cs typeface="Times New Roman" panose="02020603050405020304" pitchFamily="18" charset="0"/>
              </a:rPr>
              <a:t>раньше ребенок получит представление о строении тела человека, узнает о важности закаливания, движения, правильного питания, сна, тем раньше он будет приобщен к здоровому образу жизни</a:t>
            </a:r>
            <a:r>
              <a:rPr lang="ru-RU" sz="2000" dirty="0" smtClean="0">
                <a:latin typeface="Times New Roman" panose="02020603050405020304" pitchFamily="18" charset="0"/>
                <a:cs typeface="Times New Roman" panose="02020603050405020304" pitchFamily="18" charset="0"/>
              </a:rPr>
              <a:t>.</a:t>
            </a:r>
          </a:p>
          <a:p>
            <a:pPr algn="ctr"/>
            <a:endParaRPr lang="ru-RU" sz="2400" b="1" dirty="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C:\Users\MyPC\Downloads\HXE5RAqpGi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13" y="3284984"/>
            <a:ext cx="3977603" cy="2983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yPC\Downloads\hs_TTAPZUd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255514"/>
            <a:ext cx="4016896" cy="301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66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71600" y="1128351"/>
            <a:ext cx="6552728" cy="3785652"/>
          </a:xfrm>
          <a:prstGeom prst="rect">
            <a:avLst/>
          </a:prstGeom>
          <a:noFill/>
        </p:spPr>
        <p:txBody>
          <a:bodyPr wrap="square" rtlCol="0">
            <a:spAutoFit/>
          </a:bodyPr>
          <a:lstStyle/>
          <a:p>
            <a:pPr algn="just">
              <a:lnSpc>
                <a:spcPct val="150000"/>
              </a:lnSpc>
            </a:pPr>
            <a:r>
              <a:rPr lang="ru-RU" sz="2000" dirty="0">
                <a:latin typeface="Times New Roman" panose="02020603050405020304" pitchFamily="18" charset="0"/>
                <a:cs typeface="Times New Roman" panose="02020603050405020304" pitchFamily="18" charset="0"/>
              </a:rPr>
              <a:t>Немаловажным здесь является </a:t>
            </a:r>
            <a:r>
              <a:rPr lang="ru-RU" sz="2000" dirty="0" smtClean="0">
                <a:latin typeface="Times New Roman" panose="02020603050405020304" pitchFamily="18" charset="0"/>
                <a:cs typeface="Times New Roman" panose="02020603050405020304" pitchFamily="18" charset="0"/>
              </a:rPr>
              <a:t>правильно организованный</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режим </a:t>
            </a:r>
            <a:r>
              <a:rPr lang="ru-RU" sz="2000" b="1" dirty="0" smtClean="0">
                <a:latin typeface="Times New Roman" panose="02020603050405020304" pitchFamily="18" charset="0"/>
                <a:cs typeface="Times New Roman" panose="02020603050405020304" pitchFamily="18" charset="0"/>
              </a:rPr>
              <a:t>дня</a:t>
            </a:r>
            <a:r>
              <a:rPr lang="ru-RU" sz="2000" dirty="0" smtClean="0"/>
              <a:t> </a:t>
            </a:r>
            <a:r>
              <a:rPr lang="ru-RU" sz="2000" dirty="0"/>
              <a:t>- </a:t>
            </a:r>
            <a:r>
              <a:rPr lang="ru-RU" sz="2000" dirty="0">
                <a:latin typeface="Times New Roman" panose="02020603050405020304" pitchFamily="18" charset="0"/>
                <a:cs typeface="Times New Roman" panose="02020603050405020304" pitchFamily="18" charset="0"/>
              </a:rPr>
              <a:t>это оптимально сочетаемые периоды бодрствования и сна детей в течение суток.  </a:t>
            </a:r>
            <a:r>
              <a:rPr lang="ru-RU" sz="2000" dirty="0" smtClean="0">
                <a:latin typeface="Times New Roman"/>
                <a:ea typeface="Times New Roman"/>
              </a:rPr>
              <a:t>Он </a:t>
            </a:r>
            <a:r>
              <a:rPr lang="ru-RU" sz="2000" dirty="0">
                <a:latin typeface="Times New Roman"/>
                <a:ea typeface="Times New Roman"/>
              </a:rPr>
              <a:t>удовлетворяет их потребности в пище, в деятельности, отдыхе, двигательной </a:t>
            </a:r>
            <a:r>
              <a:rPr lang="ru-RU" sz="2000" dirty="0" smtClean="0">
                <a:latin typeface="Times New Roman"/>
                <a:ea typeface="Times New Roman"/>
              </a:rPr>
              <a:t>активности. Режим </a:t>
            </a:r>
            <a:r>
              <a:rPr lang="ru-RU" sz="2000" dirty="0">
                <a:latin typeface="Times New Roman"/>
                <a:ea typeface="Times New Roman"/>
              </a:rPr>
              <a:t>дисциплинирует детей, способствует формированию многих полезных навыков, приучает их к определенному </a:t>
            </a:r>
            <a:r>
              <a:rPr lang="ru-RU" sz="2000" dirty="0" smtClean="0">
                <a:latin typeface="Times New Roman"/>
                <a:ea typeface="Times New Roman"/>
              </a:rPr>
              <a:t>.</a:t>
            </a:r>
            <a:endParaRPr lang="ru-RU" sz="2000" dirty="0">
              <a:latin typeface="Times New Roman" panose="02020603050405020304" pitchFamily="18" charset="0"/>
              <a:cs typeface="Times New Roman" panose="02020603050405020304" pitchFamily="18" charset="0"/>
            </a:endParaRPr>
          </a:p>
          <a:p>
            <a:pPr lvl="0" algn="ctr">
              <a:lnSpc>
                <a:spcPct val="150000"/>
              </a:lnSpc>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394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755576" y="842809"/>
            <a:ext cx="7200800" cy="3600986"/>
          </a:xfrm>
          <a:prstGeom prst="rect">
            <a:avLst/>
          </a:prstGeom>
        </p:spPr>
        <p:txBody>
          <a:bodyPr wrap="square">
            <a:spAutoFit/>
          </a:bodyPr>
          <a:lstStyle/>
          <a:p>
            <a:pPr algn="ctr"/>
            <a:r>
              <a:rPr lang="ru-RU" sz="2400" b="1" dirty="0">
                <a:solidFill>
                  <a:srgbClr val="C00000"/>
                </a:solidFill>
                <a:latin typeface="Times New Roman" panose="02020603050405020304" pitchFamily="18" charset="0"/>
                <a:cs typeface="Times New Roman" panose="02020603050405020304" pitchFamily="18" charset="0"/>
              </a:rPr>
              <a:t>В нашем детском саду мы стараемся поддерживать </a:t>
            </a:r>
            <a:r>
              <a:rPr lang="ru-RU" sz="2400" b="1" dirty="0" smtClean="0">
                <a:solidFill>
                  <a:srgbClr val="C00000"/>
                </a:solidFill>
                <a:latin typeface="Times New Roman" panose="02020603050405020304" pitchFamily="18" charset="0"/>
                <a:cs typeface="Times New Roman" panose="02020603050405020304" pitchFamily="18" charset="0"/>
              </a:rPr>
              <a:t>здоровье </a:t>
            </a:r>
            <a:r>
              <a:rPr lang="ru-RU" sz="2400" b="1" dirty="0">
                <a:solidFill>
                  <a:srgbClr val="C00000"/>
                </a:solidFill>
                <a:latin typeface="Times New Roman" panose="02020603050405020304" pitchFamily="18" charset="0"/>
                <a:cs typeface="Times New Roman" panose="02020603050405020304" pitchFamily="18" charset="0"/>
              </a:rPr>
              <a:t>детей в течение всего </a:t>
            </a:r>
            <a:r>
              <a:rPr lang="ru-RU" sz="2400" b="1" dirty="0" smtClean="0">
                <a:solidFill>
                  <a:srgbClr val="C00000"/>
                </a:solidFill>
                <a:latin typeface="Times New Roman" panose="02020603050405020304" pitchFamily="18" charset="0"/>
                <a:cs typeface="Times New Roman" panose="02020603050405020304" pitchFamily="18" charset="0"/>
              </a:rPr>
              <a:t>дня.</a:t>
            </a:r>
            <a:endParaRPr lang="ru-RU" sz="2400" b="1" dirty="0">
              <a:solidFill>
                <a:srgbClr val="C00000"/>
              </a:solidFill>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День </a:t>
            </a:r>
            <a:r>
              <a:rPr lang="ru-RU" sz="2000" dirty="0">
                <a:latin typeface="Times New Roman" panose="02020603050405020304" pitchFamily="18" charset="0"/>
                <a:cs typeface="Times New Roman" panose="02020603050405020304" pitchFamily="18" charset="0"/>
              </a:rPr>
              <a:t>дошкольника начинается с </a:t>
            </a:r>
            <a:r>
              <a:rPr lang="ru-RU" sz="2000" b="1" dirty="0">
                <a:solidFill>
                  <a:srgbClr val="FF0000"/>
                </a:solidFill>
                <a:latin typeface="Times New Roman" panose="02020603050405020304" pitchFamily="18" charset="0"/>
                <a:cs typeface="Times New Roman" panose="02020603050405020304" pitchFamily="18" charset="0"/>
              </a:rPr>
              <a:t>утренней гимнастики</a:t>
            </a:r>
            <a:r>
              <a:rPr lang="ru-RU" sz="2000" dirty="0" smtClean="0">
                <a:latin typeface="Times New Roman" panose="02020603050405020304" pitchFamily="18" charset="0"/>
                <a:cs typeface="Times New Roman" panose="02020603050405020304" pitchFamily="18" charset="0"/>
              </a:rPr>
              <a:t>.</a:t>
            </a:r>
            <a:r>
              <a:rPr lang="ru-RU" sz="2000" i="1" dirty="0">
                <a:solidFill>
                  <a:srgbClr val="000000"/>
                </a:solidFill>
                <a:latin typeface="Times New Roman"/>
              </a:rPr>
              <a:t> </a:t>
            </a:r>
            <a:r>
              <a:rPr lang="ru-RU" sz="2000" dirty="0">
                <a:solidFill>
                  <a:srgbClr val="000000"/>
                </a:solidFill>
                <a:latin typeface="Times New Roman"/>
              </a:rPr>
              <a:t>Утренняя гимнастика является ценным средством оздоровления и воспитания детей. У систематически занимающихся утренней гимнастикой пропадает сонливое состояние, появляется чувство бодрости, наступает эмоциональный подъем, повышается работоспособность. </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Учитывая, что мышцы ребенка недостаточно развиты, </a:t>
            </a:r>
            <a:r>
              <a:rPr lang="ru-RU" sz="2000" dirty="0" smtClean="0">
                <a:latin typeface="Times New Roman" panose="02020603050405020304" pitchFamily="18" charset="0"/>
                <a:cs typeface="Times New Roman" panose="02020603050405020304" pitchFamily="18" charset="0"/>
              </a:rPr>
              <a:t>характер и количество </a:t>
            </a:r>
            <a:r>
              <a:rPr lang="ru-RU" sz="2000" dirty="0">
                <a:latin typeface="Times New Roman" panose="02020603050405020304" pitchFamily="18" charset="0"/>
                <a:cs typeface="Times New Roman" panose="02020603050405020304" pitchFamily="18" charset="0"/>
              </a:rPr>
              <a:t>упражнений должны быть строго дозированы. Детям </a:t>
            </a:r>
            <a:r>
              <a:rPr lang="ru-RU" sz="2000" dirty="0" smtClean="0">
                <a:latin typeface="Times New Roman" panose="02020603050405020304" pitchFamily="18" charset="0"/>
                <a:cs typeface="Times New Roman" panose="02020603050405020304" pitchFamily="18" charset="0"/>
              </a:rPr>
              <a:t>данного возраста </a:t>
            </a:r>
            <a:r>
              <a:rPr lang="ru-RU" sz="2000" dirty="0">
                <a:latin typeface="Times New Roman" panose="02020603050405020304" pitchFamily="18" charset="0"/>
                <a:cs typeface="Times New Roman" panose="02020603050405020304" pitchFamily="18" charset="0"/>
              </a:rPr>
              <a:t>рекомендуется не более 5 – 7 упражнений. </a:t>
            </a:r>
          </a:p>
        </p:txBody>
      </p:sp>
      <p:pic>
        <p:nvPicPr>
          <p:cNvPr id="1026" name="Picture 2" descr="C:\Users\MyPC\Downloads\Screenshot_20211222-074103_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544205"/>
            <a:ext cx="4108700" cy="21476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yPC\Downloads\Screenshot_20211222-094927_Galler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97" y="4509120"/>
            <a:ext cx="4370751" cy="221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7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630</Words>
  <Application>Microsoft Office PowerPoint</Application>
  <PresentationFormat>Экран (4:3)</PresentationFormat>
  <Paragraphs>69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dc:creator>
  <cp:lastModifiedBy>MyPC</cp:lastModifiedBy>
  <cp:revision>35</cp:revision>
  <dcterms:created xsi:type="dcterms:W3CDTF">2017-05-07T09:32:01Z</dcterms:created>
  <dcterms:modified xsi:type="dcterms:W3CDTF">2021-12-24T17:59:25Z</dcterms:modified>
</cp:coreProperties>
</file>