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8" r:id="rId2"/>
    <p:sldId id="275" r:id="rId3"/>
    <p:sldId id="258" r:id="rId4"/>
    <p:sldId id="261" r:id="rId5"/>
    <p:sldId id="262" r:id="rId6"/>
    <p:sldId id="264" r:id="rId7"/>
    <p:sldId id="266" r:id="rId8"/>
    <p:sldId id="265" r:id="rId9"/>
    <p:sldId id="267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ln w="15875">
                  <a:solidFill>
                    <a:schemeClr val="bg1"/>
                  </a:solidFill>
                </a:ln>
                <a:solidFill>
                  <a:schemeClr val="accent1"/>
                </a:solidFill>
                <a:effectLst>
                  <a:outerShdw dist="38100" dir="2700000" algn="tl" rotWithShape="0">
                    <a:schemeClr val="accent1"/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chemeClr val="accent1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21A7C2F-1631-418A-BD71-5BCAC3B3D0D2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18DBB02-4397-40E6-AACB-1ABE42E8B8E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0161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A7C2F-1631-418A-BD71-5BCAC3B3D0D2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DBB02-4397-40E6-AACB-1ABE42E8B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277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A7C2F-1631-418A-BD71-5BCAC3B3D0D2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DBB02-4397-40E6-AACB-1ABE42E8B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910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A7C2F-1631-418A-BD71-5BCAC3B3D0D2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DBB02-4397-40E6-AACB-1ABE42E8B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028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lang="en-US" sz="6000" b="1" kern="1200" cap="all" baseline="0" dirty="0">
                <a:ln w="15875">
                  <a:solidFill>
                    <a:schemeClr val="bg1"/>
                  </a:solidFill>
                </a:ln>
                <a:solidFill>
                  <a:schemeClr val="accent1"/>
                </a:solidFill>
                <a:effectLst>
                  <a:outerShdw dist="38100" dir="2700000" algn="tl" rotWithShape="0">
                    <a:schemeClr val="accent1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A7C2F-1631-418A-BD71-5BCAC3B3D0D2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DBB02-4397-40E6-AACB-1ABE42E8B8E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1603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A7C2F-1631-418A-BD71-5BCAC3B3D0D2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DBB02-4397-40E6-AACB-1ABE42E8B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819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A7C2F-1631-418A-BD71-5BCAC3B3D0D2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DBB02-4397-40E6-AACB-1ABE42E8B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232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A7C2F-1631-418A-BD71-5BCAC3B3D0D2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DBB02-4397-40E6-AACB-1ABE42E8B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555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A7C2F-1631-418A-BD71-5BCAC3B3D0D2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DBB02-4397-40E6-AACB-1ABE42E8B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275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A7C2F-1631-418A-BD71-5BCAC3B3D0D2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DBB02-4397-40E6-AACB-1ABE42E8B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66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A7C2F-1631-418A-BD71-5BCAC3B3D0D2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DBB02-4397-40E6-AACB-1ABE42E8B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71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34A43A2E-6632-4F9D-8728-2CF59ACBBE60}" type="datetimeFigureOut">
              <a:rPr lang="en-US" smtClean="0"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670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Похожее изображение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023087" y="2845933"/>
            <a:ext cx="2392395" cy="1736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Похожее изображение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11561" y="2845433"/>
            <a:ext cx="2563782" cy="1737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2994" y="522180"/>
            <a:ext cx="7772400" cy="108012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00FF"/>
                </a:solidFill>
              </a:rPr>
              <a:t>Игра-Тренажёр</a:t>
            </a:r>
            <a:br>
              <a:rPr lang="ru-RU" sz="3200" b="1" dirty="0" smtClean="0">
                <a:solidFill>
                  <a:srgbClr val="0000FF"/>
                </a:solidFill>
              </a:rPr>
            </a:br>
            <a:r>
              <a:rPr lang="ru-RU" sz="3600" b="1" dirty="0" smtClean="0">
                <a:solidFill>
                  <a:srgbClr val="0000FF"/>
                </a:solidFill>
              </a:rPr>
              <a:t>«Определи место звука в слове»</a:t>
            </a:r>
            <a:endParaRPr lang="ru-RU" sz="3600" b="1" dirty="0">
              <a:solidFill>
                <a:srgbClr val="0000FF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36579"/>
            <a:ext cx="6400800" cy="148872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Подготовила:</a:t>
            </a:r>
          </a:p>
          <a:p>
            <a:pPr>
              <a:spcBef>
                <a:spcPts val="0"/>
              </a:spcBef>
            </a:pPr>
            <a:r>
              <a:rPr lang="ru-RU" dirty="0" err="1" smtClean="0">
                <a:solidFill>
                  <a:schemeClr val="tx1"/>
                </a:solidFill>
              </a:rPr>
              <a:t>Рошко</a:t>
            </a:r>
            <a:r>
              <a:rPr lang="ru-RU" dirty="0" smtClean="0">
                <a:solidFill>
                  <a:schemeClr val="tx1"/>
                </a:solidFill>
              </a:rPr>
              <a:t> М.М.,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учитель-логопед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МДОУ «Детский сад № 8»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71600" y="1597898"/>
            <a:ext cx="695014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«В зоопарке новоселье»</a:t>
            </a:r>
            <a:endParaRPr lang="ru-RU" sz="4400" dirty="0">
              <a:solidFill>
                <a:srgbClr val="C00000"/>
              </a:solidFill>
            </a:endParaRPr>
          </a:p>
        </p:txBody>
      </p:sp>
      <p:pic>
        <p:nvPicPr>
          <p:cNvPr id="5" name="Picture 14" descr="Похожее изображение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7300" y="2536371"/>
            <a:ext cx="2249758" cy="1561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Картинки по запросу картинка рысь для детей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40256" y="2522120"/>
            <a:ext cx="1573636" cy="1374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Похожее изображение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307638" y="2845433"/>
            <a:ext cx="2583154" cy="1750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2" descr="Похожее изображение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39460" y="2522120"/>
            <a:ext cx="1532894" cy="1555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323666"/>
              </p:ext>
            </p:extLst>
          </p:nvPr>
        </p:nvGraphicFramePr>
        <p:xfrm>
          <a:off x="1094378" y="3994878"/>
          <a:ext cx="1562526" cy="4422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842"/>
                <a:gridCol w="520842"/>
                <a:gridCol w="520842"/>
              </a:tblGrid>
              <a:tr h="442234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158989"/>
              </p:ext>
            </p:extLst>
          </p:nvPr>
        </p:nvGraphicFramePr>
        <p:xfrm>
          <a:off x="3806356" y="4055673"/>
          <a:ext cx="1562526" cy="4422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842"/>
                <a:gridCol w="520842"/>
                <a:gridCol w="520842"/>
              </a:tblGrid>
              <a:tr h="442234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184405"/>
              </p:ext>
            </p:extLst>
          </p:nvPr>
        </p:nvGraphicFramePr>
        <p:xfrm>
          <a:off x="6494451" y="4049193"/>
          <a:ext cx="1461927" cy="448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309"/>
                <a:gridCol w="487309"/>
                <a:gridCol w="487309"/>
              </a:tblGrid>
              <a:tr h="448713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916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>
            <a:spLocks noGrp="1"/>
          </p:cNvSpPr>
          <p:nvPr>
            <p:ph type="title"/>
          </p:nvPr>
        </p:nvSpPr>
        <p:spPr>
          <a:xfrm>
            <a:off x="457200" y="592138"/>
            <a:ext cx="8229600" cy="547687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Где будет жить панда?</a:t>
            </a:r>
            <a:endParaRPr lang="ru-RU" sz="3600" dirty="0"/>
          </a:p>
        </p:txBody>
      </p:sp>
      <p:pic>
        <p:nvPicPr>
          <p:cNvPr id="1026" name="Picture 2" descr="Похожее изображение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11560" y="2845432"/>
            <a:ext cx="2735489" cy="1853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/>
          </p:nvPr>
        </p:nvGraphicFramePr>
        <p:xfrm>
          <a:off x="1155329" y="4181530"/>
          <a:ext cx="1619997" cy="450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999"/>
                <a:gridCol w="539999"/>
                <a:gridCol w="539999"/>
              </a:tblGrid>
              <a:tr h="450056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1" name="Picture 2" descr="Похожее изображение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53505" y="3929657"/>
            <a:ext cx="2735489" cy="1853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Похожее изображение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895450" y="2841102"/>
            <a:ext cx="2735489" cy="1853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Таблица 12"/>
          <p:cNvGraphicFramePr>
            <a:graphicFrameLocks noGrp="1"/>
          </p:cNvGraphicFramePr>
          <p:nvPr>
            <p:extLst/>
          </p:nvPr>
        </p:nvGraphicFramePr>
        <p:xfrm>
          <a:off x="6467173" y="4202540"/>
          <a:ext cx="1619997" cy="450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999"/>
                <a:gridCol w="539999"/>
                <a:gridCol w="539999"/>
              </a:tblGrid>
              <a:tr h="450056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/>
          </p:nvPr>
        </p:nvGraphicFramePr>
        <p:xfrm>
          <a:off x="3798005" y="5279641"/>
          <a:ext cx="1619997" cy="450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999"/>
                <a:gridCol w="539999"/>
                <a:gridCol w="539999"/>
              </a:tblGrid>
              <a:tr h="450056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1127276" y="4517894"/>
            <a:ext cx="502382" cy="76174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sz="4500" b="1" dirty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</a:rPr>
              <a:t>Н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598615" y="4517894"/>
            <a:ext cx="423734" cy="76174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4500" b="1" dirty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</a:rPr>
              <a:t>Н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320808" y="5660996"/>
            <a:ext cx="502382" cy="76174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sz="4500" b="1" dirty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</a:rPr>
              <a:t>Н</a:t>
            </a:r>
          </a:p>
        </p:txBody>
      </p:sp>
      <p:pic>
        <p:nvPicPr>
          <p:cNvPr id="1028" name="Picture 4" descr="Картинки по запросу картинка панда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577132" y="1430729"/>
            <a:ext cx="1989733" cy="1936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Управляющая кнопка: далее 18">
            <a:hlinkClick r:id="" action="ppaction://hlinkshowjump?jump=nextslide" highlightClick="1"/>
          </p:cNvPr>
          <p:cNvSpPr/>
          <p:nvPr/>
        </p:nvSpPr>
        <p:spPr>
          <a:xfrm>
            <a:off x="8022349" y="6377021"/>
            <a:ext cx="1042416" cy="394942"/>
          </a:xfrm>
          <a:prstGeom prst="actionButtonForwardNex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3757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>
            <a:spLocks noGrp="1"/>
          </p:cNvSpPr>
          <p:nvPr>
            <p:ph type="title"/>
          </p:nvPr>
        </p:nvSpPr>
        <p:spPr>
          <a:xfrm>
            <a:off x="457200" y="592138"/>
            <a:ext cx="8229600" cy="547687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Где будет жить носорог?</a:t>
            </a:r>
            <a:endParaRPr lang="ru-RU" sz="3600" dirty="0"/>
          </a:p>
        </p:txBody>
      </p:sp>
      <p:pic>
        <p:nvPicPr>
          <p:cNvPr id="1026" name="Picture 2" descr="Похожее изображение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11560" y="2845432"/>
            <a:ext cx="2735489" cy="1853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/>
          </p:nvPr>
        </p:nvGraphicFramePr>
        <p:xfrm>
          <a:off x="1155329" y="4181530"/>
          <a:ext cx="1619997" cy="450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999"/>
                <a:gridCol w="539999"/>
                <a:gridCol w="539999"/>
              </a:tblGrid>
              <a:tr h="450056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1" name="Picture 2" descr="Похожее изображение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53505" y="3929657"/>
            <a:ext cx="2735489" cy="1853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Похожее изображение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895450" y="2841102"/>
            <a:ext cx="2735489" cy="1853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Таблица 12"/>
          <p:cNvGraphicFramePr>
            <a:graphicFrameLocks noGrp="1"/>
          </p:cNvGraphicFramePr>
          <p:nvPr>
            <p:extLst/>
          </p:nvPr>
        </p:nvGraphicFramePr>
        <p:xfrm>
          <a:off x="6467173" y="4202540"/>
          <a:ext cx="1619997" cy="450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999"/>
                <a:gridCol w="539999"/>
                <a:gridCol w="539999"/>
              </a:tblGrid>
              <a:tr h="450056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/>
          </p:nvPr>
        </p:nvGraphicFramePr>
        <p:xfrm>
          <a:off x="3798005" y="5279641"/>
          <a:ext cx="1619997" cy="450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999"/>
                <a:gridCol w="539999"/>
                <a:gridCol w="539999"/>
              </a:tblGrid>
              <a:tr h="450056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1127276" y="4517894"/>
            <a:ext cx="502382" cy="76174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sz="4500" b="1" dirty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</a:rPr>
              <a:t>Н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598615" y="4517894"/>
            <a:ext cx="423734" cy="76174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4500" b="1" dirty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</a:rPr>
              <a:t>Н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320808" y="5660996"/>
            <a:ext cx="502382" cy="76174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sz="4500" b="1" dirty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</a:rPr>
              <a:t>Н</a:t>
            </a:r>
          </a:p>
        </p:txBody>
      </p:sp>
      <p:pic>
        <p:nvPicPr>
          <p:cNvPr id="2050" name="Picture 2" descr="Картинки по запросу картинка носорог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47049" y="1520723"/>
            <a:ext cx="2330883" cy="161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Управляющая кнопка: далее 18">
            <a:hlinkClick r:id="" action="ppaction://hlinkshowjump?jump=nextslide" highlightClick="1"/>
          </p:cNvPr>
          <p:cNvSpPr/>
          <p:nvPr/>
        </p:nvSpPr>
        <p:spPr>
          <a:xfrm>
            <a:off x="8022349" y="6377021"/>
            <a:ext cx="1042416" cy="394942"/>
          </a:xfrm>
          <a:prstGeom prst="actionButtonForwardNex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6777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81481E-6 L -0.29271 0.11806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35" y="5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>
            <a:spLocks noGrp="1"/>
          </p:cNvSpPr>
          <p:nvPr>
            <p:ph type="title"/>
          </p:nvPr>
        </p:nvSpPr>
        <p:spPr>
          <a:xfrm>
            <a:off x="457200" y="592138"/>
            <a:ext cx="8229600" cy="547687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Где будет жить баран?</a:t>
            </a:r>
            <a:endParaRPr lang="ru-RU" sz="3600" dirty="0"/>
          </a:p>
        </p:txBody>
      </p:sp>
      <p:pic>
        <p:nvPicPr>
          <p:cNvPr id="1026" name="Picture 2" descr="Похожее изображение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11560" y="2845432"/>
            <a:ext cx="2735489" cy="1853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/>
          </p:nvPr>
        </p:nvGraphicFramePr>
        <p:xfrm>
          <a:off x="1155329" y="4181530"/>
          <a:ext cx="1619997" cy="450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999"/>
                <a:gridCol w="539999"/>
                <a:gridCol w="539999"/>
              </a:tblGrid>
              <a:tr h="450056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1" name="Picture 2" descr="Похожее изображение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53505" y="3929657"/>
            <a:ext cx="2735489" cy="1853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Похожее изображение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895450" y="2841102"/>
            <a:ext cx="2735489" cy="1853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Таблица 12"/>
          <p:cNvGraphicFramePr>
            <a:graphicFrameLocks noGrp="1"/>
          </p:cNvGraphicFramePr>
          <p:nvPr>
            <p:extLst/>
          </p:nvPr>
        </p:nvGraphicFramePr>
        <p:xfrm>
          <a:off x="6467173" y="4202540"/>
          <a:ext cx="1619997" cy="450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999"/>
                <a:gridCol w="539999"/>
                <a:gridCol w="539999"/>
              </a:tblGrid>
              <a:tr h="450056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/>
          </p:nvPr>
        </p:nvGraphicFramePr>
        <p:xfrm>
          <a:off x="3798005" y="5279641"/>
          <a:ext cx="1619997" cy="450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999"/>
                <a:gridCol w="539999"/>
                <a:gridCol w="539999"/>
              </a:tblGrid>
              <a:tr h="450056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1127276" y="4517894"/>
            <a:ext cx="502382" cy="76174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sz="4500" b="1" dirty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</a:rPr>
              <a:t>Н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598615" y="4517894"/>
            <a:ext cx="423734" cy="76174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4500" b="1" dirty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</a:rPr>
              <a:t>Н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320808" y="5660996"/>
            <a:ext cx="502382" cy="76174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sz="4500" b="1" dirty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</a:rPr>
              <a:t>Н</a:t>
            </a:r>
          </a:p>
        </p:txBody>
      </p:sp>
      <p:pic>
        <p:nvPicPr>
          <p:cNvPr id="4098" name="Picture 2" descr="Картинки по запросу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42857" y="1290941"/>
            <a:ext cx="2584954" cy="2584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Управляющая кнопка: далее 18">
            <a:hlinkClick r:id="" action="ppaction://hlinkshowjump?jump=nextslide" highlightClick="1"/>
          </p:cNvPr>
          <p:cNvSpPr/>
          <p:nvPr/>
        </p:nvSpPr>
        <p:spPr>
          <a:xfrm>
            <a:off x="8022349" y="6377021"/>
            <a:ext cx="1042416" cy="394942"/>
          </a:xfrm>
          <a:prstGeom prst="actionButtonForwardNex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5622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037E-7 L 0.29237 0.03773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18" y="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457200" y="592872"/>
            <a:ext cx="8229600" cy="710934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МОЛОДЦЫ!</a:t>
            </a:r>
            <a:endParaRPr lang="ru-RU" sz="6600" dirty="0">
              <a:solidFill>
                <a:srgbClr val="C00000"/>
              </a:solidFill>
            </a:endParaRPr>
          </a:p>
        </p:txBody>
      </p:sp>
      <p:pic>
        <p:nvPicPr>
          <p:cNvPr id="1026" name="Picture 2" descr="Похожее изображение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92032" y="2343637"/>
            <a:ext cx="2735489" cy="1853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597041"/>
              </p:ext>
            </p:extLst>
          </p:nvPr>
        </p:nvGraphicFramePr>
        <p:xfrm>
          <a:off x="1146654" y="3640783"/>
          <a:ext cx="1619997" cy="450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999"/>
                <a:gridCol w="539999"/>
                <a:gridCol w="539999"/>
              </a:tblGrid>
              <a:tr h="450056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1" name="Picture 2" descr="Похожее изображение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22620" y="3389334"/>
            <a:ext cx="2735489" cy="1853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Похожее изображение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909972" y="2290246"/>
            <a:ext cx="2735489" cy="1853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959066"/>
              </p:ext>
            </p:extLst>
          </p:nvPr>
        </p:nvGraphicFramePr>
        <p:xfrm>
          <a:off x="6467717" y="3559374"/>
          <a:ext cx="1619997" cy="450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999"/>
                <a:gridCol w="539999"/>
                <a:gridCol w="539999"/>
              </a:tblGrid>
              <a:tr h="450056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900278"/>
              </p:ext>
            </p:extLst>
          </p:nvPr>
        </p:nvGraphicFramePr>
        <p:xfrm>
          <a:off x="3762000" y="4667321"/>
          <a:ext cx="1619997" cy="450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999"/>
                <a:gridCol w="539999"/>
                <a:gridCol w="539999"/>
              </a:tblGrid>
              <a:tr h="450056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1137469" y="4046632"/>
            <a:ext cx="500779" cy="76174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sz="4500" b="1" dirty="0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</a:rPr>
              <a:t>Л</a:t>
            </a:r>
            <a:endParaRPr lang="ru-RU" sz="4500" b="1" dirty="0">
              <a:ln w="22225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650592" y="3989790"/>
            <a:ext cx="423734" cy="76174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4500" b="1" dirty="0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</a:rPr>
              <a:t>Л</a:t>
            </a:r>
            <a:endParaRPr lang="ru-RU" sz="4500" b="1" dirty="0">
              <a:ln w="22225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321608" y="5012358"/>
            <a:ext cx="500779" cy="76174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sz="4500" b="1" dirty="0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</a:rPr>
              <a:t>Л</a:t>
            </a:r>
            <a:endParaRPr lang="ru-RU" sz="4500" b="1" dirty="0">
              <a:ln w="22225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</a:endParaRPr>
          </a:p>
        </p:txBody>
      </p:sp>
      <p:pic>
        <p:nvPicPr>
          <p:cNvPr id="3076" name="Picture 4" descr="Картинки по запросу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25477" y="1265075"/>
            <a:ext cx="2259194" cy="2323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Похожее изображение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51080" y="2353018"/>
            <a:ext cx="2190455" cy="1883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Похожее изображение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3184" y="1554444"/>
            <a:ext cx="2434339" cy="1856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35278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401338" y="547238"/>
            <a:ext cx="8491141" cy="1828149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ПРАВИЛА ИГРЫ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2800" dirty="0">
                <a:solidFill>
                  <a:srgbClr val="0000FF"/>
                </a:solidFill>
              </a:rPr>
              <a:t>В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ru-RU" sz="2800" dirty="0">
                <a:solidFill>
                  <a:srgbClr val="0000FF"/>
                </a:solidFill>
              </a:rPr>
              <a:t>зоопарке </a:t>
            </a:r>
            <a:r>
              <a:rPr lang="ru-RU" sz="2800" dirty="0" smtClean="0">
                <a:solidFill>
                  <a:srgbClr val="0000FF"/>
                </a:solidFill>
              </a:rPr>
              <a:t>новоселье! </a:t>
            </a:r>
            <a:r>
              <a:rPr lang="ru-RU" sz="2800" dirty="0">
                <a:solidFill>
                  <a:srgbClr val="0000FF"/>
                </a:solidFill>
              </a:rPr>
              <a:t>Рассели животных </a:t>
            </a:r>
            <a:r>
              <a:rPr lang="ru-RU" sz="2800" dirty="0" smtClean="0">
                <a:solidFill>
                  <a:srgbClr val="0000FF"/>
                </a:solidFill>
              </a:rPr>
              <a:t>по </a:t>
            </a:r>
            <a:r>
              <a:rPr lang="ru-RU" sz="2800" dirty="0">
                <a:solidFill>
                  <a:srgbClr val="0000FF"/>
                </a:solidFill>
              </a:rPr>
              <a:t>вольерам. Определи, где звучит заданный звук в названии </a:t>
            </a:r>
            <a:r>
              <a:rPr lang="ru-RU" sz="2800" dirty="0" smtClean="0">
                <a:solidFill>
                  <a:srgbClr val="0000FF"/>
                </a:solidFill>
              </a:rPr>
              <a:t>каждого животного </a:t>
            </a:r>
            <a:r>
              <a:rPr lang="ru-RU" sz="2800" dirty="0">
                <a:solidFill>
                  <a:srgbClr val="0000FF"/>
                </a:solidFill>
              </a:rPr>
              <a:t>и выбери вольер в соответствии со схемой </a:t>
            </a:r>
            <a:r>
              <a:rPr lang="ru-RU" sz="2800" dirty="0" smtClean="0">
                <a:solidFill>
                  <a:srgbClr val="0000FF"/>
                </a:solidFill>
              </a:rPr>
              <a:t>слова </a:t>
            </a:r>
            <a:br>
              <a:rPr lang="ru-RU" sz="2800" dirty="0" smtClean="0">
                <a:solidFill>
                  <a:srgbClr val="0000FF"/>
                </a:solidFill>
              </a:rPr>
            </a:br>
            <a:r>
              <a:rPr lang="ru-RU" sz="2400" dirty="0" smtClean="0">
                <a:solidFill>
                  <a:srgbClr val="0000FF"/>
                </a:solidFill>
              </a:rPr>
              <a:t>(кликнув мышью по схеме)</a:t>
            </a:r>
            <a:r>
              <a:rPr lang="ru-RU" sz="2400" b="1" dirty="0">
                <a:solidFill>
                  <a:srgbClr val="0000FF"/>
                </a:solidFill>
              </a:rPr>
              <a:t/>
            </a:r>
            <a:br>
              <a:rPr lang="ru-RU" sz="2400" b="1" dirty="0">
                <a:solidFill>
                  <a:srgbClr val="0000FF"/>
                </a:solidFill>
              </a:rPr>
            </a:br>
            <a:endParaRPr lang="ru-RU" sz="2400" b="1" dirty="0"/>
          </a:p>
        </p:txBody>
      </p:sp>
      <p:pic>
        <p:nvPicPr>
          <p:cNvPr id="1026" name="Picture 2" descr="Похожее изображение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46591" y="3238169"/>
            <a:ext cx="2735489" cy="1853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073683"/>
              </p:ext>
            </p:extLst>
          </p:nvPr>
        </p:nvGraphicFramePr>
        <p:xfrm>
          <a:off x="1109142" y="4512818"/>
          <a:ext cx="1619997" cy="450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999"/>
                <a:gridCol w="539999"/>
                <a:gridCol w="539999"/>
              </a:tblGrid>
              <a:tr h="450056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1" name="Picture 2" descr="Похожее изображение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32366" y="3885497"/>
            <a:ext cx="2735489" cy="1853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Похожее изображение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909972" y="3238169"/>
            <a:ext cx="2735489" cy="1853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057859"/>
              </p:ext>
            </p:extLst>
          </p:nvPr>
        </p:nvGraphicFramePr>
        <p:xfrm>
          <a:off x="6455587" y="4507881"/>
          <a:ext cx="1619997" cy="450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999"/>
                <a:gridCol w="539999"/>
                <a:gridCol w="539999"/>
              </a:tblGrid>
              <a:tr h="450056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694430"/>
              </p:ext>
            </p:extLst>
          </p:nvPr>
        </p:nvGraphicFramePr>
        <p:xfrm>
          <a:off x="3790111" y="5289243"/>
          <a:ext cx="1619997" cy="450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999"/>
                <a:gridCol w="539999"/>
                <a:gridCol w="539999"/>
              </a:tblGrid>
              <a:tr h="450056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1161496" y="4813361"/>
            <a:ext cx="446277" cy="76174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sz="4500" b="1" dirty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</a:rPr>
              <a:t>Р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598615" y="4814324"/>
            <a:ext cx="423734" cy="76174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4500" b="1" dirty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</a:rPr>
              <a:t>Р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376970" y="5719827"/>
            <a:ext cx="446277" cy="648000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sz="4500" b="1" dirty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</a:rPr>
              <a:t>Р</a:t>
            </a:r>
          </a:p>
        </p:txBody>
      </p:sp>
      <p:pic>
        <p:nvPicPr>
          <p:cNvPr id="19" name="Picture 12" descr="Похожее изображение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65721" y="4898767"/>
            <a:ext cx="1532894" cy="1555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4" descr="Похожее изображение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1337" y="5091971"/>
            <a:ext cx="2028378" cy="1407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8534400" y="6551633"/>
            <a:ext cx="96539" cy="45719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8022349" y="6377021"/>
            <a:ext cx="1042416" cy="394942"/>
          </a:xfrm>
          <a:prstGeom prst="actionButtonForwardNex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4776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401339" y="547239"/>
            <a:ext cx="8229600" cy="54649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Где будет жить тигр?</a:t>
            </a:r>
            <a:endParaRPr lang="ru-RU" sz="3600" dirty="0"/>
          </a:p>
        </p:txBody>
      </p:sp>
      <p:pic>
        <p:nvPicPr>
          <p:cNvPr id="1026" name="Picture 2" descr="Похожее изображение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11560" y="2845432"/>
            <a:ext cx="2735489" cy="1853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198673"/>
              </p:ext>
            </p:extLst>
          </p:nvPr>
        </p:nvGraphicFramePr>
        <p:xfrm>
          <a:off x="1155329" y="4181530"/>
          <a:ext cx="1619997" cy="450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999"/>
                <a:gridCol w="539999"/>
                <a:gridCol w="539999"/>
              </a:tblGrid>
              <a:tr h="450056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1" name="Picture 2" descr="Похожее изображение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32366" y="3877857"/>
            <a:ext cx="2735489" cy="1853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Похожее изображение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895450" y="2841102"/>
            <a:ext cx="2735489" cy="1853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674849"/>
              </p:ext>
            </p:extLst>
          </p:nvPr>
        </p:nvGraphicFramePr>
        <p:xfrm>
          <a:off x="6467719" y="4172891"/>
          <a:ext cx="1619997" cy="450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999"/>
                <a:gridCol w="539999"/>
                <a:gridCol w="539999"/>
              </a:tblGrid>
              <a:tr h="450056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58256"/>
              </p:ext>
            </p:extLst>
          </p:nvPr>
        </p:nvGraphicFramePr>
        <p:xfrm>
          <a:off x="3790111" y="5279641"/>
          <a:ext cx="1619997" cy="450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999"/>
                <a:gridCol w="539999"/>
                <a:gridCol w="539999"/>
              </a:tblGrid>
              <a:tr h="450056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1155329" y="4517894"/>
            <a:ext cx="446277" cy="76174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sz="4500" b="1" dirty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</a:rPr>
              <a:t>Р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598615" y="4517894"/>
            <a:ext cx="423734" cy="76174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4500" b="1" dirty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</a:rPr>
              <a:t>Р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376970" y="5701841"/>
            <a:ext cx="446277" cy="76174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sz="4500" b="1" dirty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</a:rPr>
              <a:t>Р</a:t>
            </a:r>
          </a:p>
        </p:txBody>
      </p:sp>
      <p:pic>
        <p:nvPicPr>
          <p:cNvPr id="8" name="Picture 14" descr="Похожее изображение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18645" y="1268760"/>
            <a:ext cx="2904854" cy="2016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Управляющая кнопка: далее 18">
            <a:hlinkClick r:id="" action="ppaction://hlinkshowjump?jump=nextslide" highlightClick="1"/>
          </p:cNvPr>
          <p:cNvSpPr/>
          <p:nvPr/>
        </p:nvSpPr>
        <p:spPr>
          <a:xfrm>
            <a:off x="8022349" y="6377021"/>
            <a:ext cx="1042416" cy="394942"/>
          </a:xfrm>
          <a:prstGeom prst="actionButtonForwardNex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673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44444E-6 L 0.31042 0.1051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21" y="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441950" y="479032"/>
            <a:ext cx="8229600" cy="54649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Где будет жить рысь?</a:t>
            </a:r>
            <a:endParaRPr lang="ru-RU" sz="3600" dirty="0"/>
          </a:p>
        </p:txBody>
      </p:sp>
      <p:pic>
        <p:nvPicPr>
          <p:cNvPr id="1026" name="Picture 2" descr="Похожее изображение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11560" y="2845432"/>
            <a:ext cx="2735489" cy="1853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/>
          </p:nvPr>
        </p:nvGraphicFramePr>
        <p:xfrm>
          <a:off x="1155329" y="4181530"/>
          <a:ext cx="1619997" cy="450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999"/>
                <a:gridCol w="539999"/>
                <a:gridCol w="539999"/>
              </a:tblGrid>
              <a:tr h="450056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1" name="Picture 2" descr="Похожее изображение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53505" y="3885497"/>
            <a:ext cx="2735489" cy="1853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Похожее изображение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895450" y="2841102"/>
            <a:ext cx="2735489" cy="1853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Таблица 12"/>
          <p:cNvGraphicFramePr>
            <a:graphicFrameLocks noGrp="1"/>
          </p:cNvGraphicFramePr>
          <p:nvPr>
            <p:extLst/>
          </p:nvPr>
        </p:nvGraphicFramePr>
        <p:xfrm>
          <a:off x="6467719" y="4172891"/>
          <a:ext cx="1619997" cy="450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999"/>
                <a:gridCol w="539999"/>
                <a:gridCol w="539999"/>
              </a:tblGrid>
              <a:tr h="450056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21519"/>
              </p:ext>
            </p:extLst>
          </p:nvPr>
        </p:nvGraphicFramePr>
        <p:xfrm>
          <a:off x="3784257" y="5289243"/>
          <a:ext cx="1619997" cy="450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999"/>
                <a:gridCol w="539999"/>
                <a:gridCol w="539999"/>
              </a:tblGrid>
              <a:tr h="450056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1155329" y="4517894"/>
            <a:ext cx="446277" cy="76174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sz="4500" b="1" dirty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</a:rPr>
              <a:t>Р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598615" y="4517894"/>
            <a:ext cx="423734" cy="76174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4500" b="1" dirty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</a:rPr>
              <a:t>Р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398110" y="5670545"/>
            <a:ext cx="446277" cy="76174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sz="4500" b="1" dirty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</a:rPr>
              <a:t>Р</a:t>
            </a:r>
          </a:p>
        </p:txBody>
      </p:sp>
      <p:pic>
        <p:nvPicPr>
          <p:cNvPr id="19" name="Picture 2" descr="Картинки по запросу картинка рысь для детей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24336" y="1169104"/>
            <a:ext cx="2264828" cy="1978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8022349" y="6377021"/>
            <a:ext cx="1042416" cy="394942"/>
          </a:xfrm>
          <a:prstGeom prst="actionButtonForwardNex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6333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33333E-6 L -0.27395 0.14445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98" y="7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457200" y="592872"/>
            <a:ext cx="8229600" cy="54649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Где будет жить зебра?</a:t>
            </a:r>
            <a:endParaRPr lang="ru-RU" sz="3600" dirty="0"/>
          </a:p>
        </p:txBody>
      </p:sp>
      <p:pic>
        <p:nvPicPr>
          <p:cNvPr id="1026" name="Picture 2" descr="Похожее изображение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11560" y="2845432"/>
            <a:ext cx="2735489" cy="1853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/>
          </p:nvPr>
        </p:nvGraphicFramePr>
        <p:xfrm>
          <a:off x="1155329" y="4181530"/>
          <a:ext cx="1619997" cy="450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999"/>
                <a:gridCol w="539999"/>
                <a:gridCol w="539999"/>
              </a:tblGrid>
              <a:tr h="450056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1" name="Picture 2" descr="Похожее изображение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53505" y="3929657"/>
            <a:ext cx="2735489" cy="1853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Похожее изображение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895450" y="2841102"/>
            <a:ext cx="2735489" cy="1853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Таблица 12"/>
          <p:cNvGraphicFramePr>
            <a:graphicFrameLocks noGrp="1"/>
          </p:cNvGraphicFramePr>
          <p:nvPr>
            <p:extLst/>
          </p:nvPr>
        </p:nvGraphicFramePr>
        <p:xfrm>
          <a:off x="6467719" y="4172891"/>
          <a:ext cx="1619997" cy="450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999"/>
                <a:gridCol w="539999"/>
                <a:gridCol w="539999"/>
              </a:tblGrid>
              <a:tr h="450056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911308"/>
              </p:ext>
            </p:extLst>
          </p:nvPr>
        </p:nvGraphicFramePr>
        <p:xfrm>
          <a:off x="3798005" y="5279641"/>
          <a:ext cx="1619997" cy="450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999"/>
                <a:gridCol w="539999"/>
                <a:gridCol w="539999"/>
              </a:tblGrid>
              <a:tr h="450056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1155329" y="4517894"/>
            <a:ext cx="446277" cy="76174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sz="4500" b="1" dirty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</a:rPr>
              <a:t>Р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598615" y="4517894"/>
            <a:ext cx="423734" cy="76174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4500" b="1" dirty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</a:rPr>
              <a:t>Р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348861" y="5660996"/>
            <a:ext cx="446277" cy="76174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sz="4500" b="1" dirty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</a:rPr>
              <a:t>Р</a:t>
            </a:r>
          </a:p>
        </p:txBody>
      </p:sp>
      <p:pic>
        <p:nvPicPr>
          <p:cNvPr id="19" name="Picture 12" descr="Похожее изображение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3888" y="1390012"/>
            <a:ext cx="2088232" cy="2118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8022349" y="6377021"/>
            <a:ext cx="1042416" cy="394942"/>
          </a:xfrm>
          <a:prstGeom prst="actionButtonForwardNex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8253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07407E-6 L -0.01163 0.25254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" y="1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457200" y="592872"/>
            <a:ext cx="8229600" cy="54649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Где будет жить слон?</a:t>
            </a:r>
            <a:endParaRPr lang="ru-RU" sz="3600" dirty="0"/>
          </a:p>
        </p:txBody>
      </p:sp>
      <p:pic>
        <p:nvPicPr>
          <p:cNvPr id="1026" name="Picture 2" descr="Похожее изображение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11560" y="2845432"/>
            <a:ext cx="2735489" cy="1853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/>
          </p:nvPr>
        </p:nvGraphicFramePr>
        <p:xfrm>
          <a:off x="1155329" y="4181530"/>
          <a:ext cx="1619997" cy="450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999"/>
                <a:gridCol w="539999"/>
                <a:gridCol w="539999"/>
              </a:tblGrid>
              <a:tr h="450056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1" name="Picture 2" descr="Похожее изображение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53505" y="3929657"/>
            <a:ext cx="2735489" cy="1853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Похожее изображение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895450" y="2841102"/>
            <a:ext cx="2735489" cy="1853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Таблица 12"/>
          <p:cNvGraphicFramePr>
            <a:graphicFrameLocks noGrp="1"/>
          </p:cNvGraphicFramePr>
          <p:nvPr>
            <p:extLst/>
          </p:nvPr>
        </p:nvGraphicFramePr>
        <p:xfrm>
          <a:off x="6467719" y="4172891"/>
          <a:ext cx="1619997" cy="450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999"/>
                <a:gridCol w="539999"/>
                <a:gridCol w="539999"/>
              </a:tblGrid>
              <a:tr h="450056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/>
          </p:nvPr>
        </p:nvGraphicFramePr>
        <p:xfrm>
          <a:off x="3798005" y="5279641"/>
          <a:ext cx="1619997" cy="450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999"/>
                <a:gridCol w="539999"/>
                <a:gridCol w="539999"/>
              </a:tblGrid>
              <a:tr h="450056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1128078" y="4517894"/>
            <a:ext cx="500779" cy="76174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sz="4500" b="1" dirty="0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</a:rPr>
              <a:t>Л</a:t>
            </a:r>
            <a:endParaRPr lang="ru-RU" sz="4500" b="1" dirty="0">
              <a:ln w="22225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598615" y="4517894"/>
            <a:ext cx="423734" cy="76174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4500" b="1" dirty="0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</a:rPr>
              <a:t>Л</a:t>
            </a:r>
            <a:endParaRPr lang="ru-RU" sz="4500" b="1" dirty="0">
              <a:ln w="22225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321610" y="5660996"/>
            <a:ext cx="500779" cy="76174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sz="4500" b="1" dirty="0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</a:rPr>
              <a:t>Л</a:t>
            </a:r>
            <a:endParaRPr lang="ru-RU" sz="4500" b="1" dirty="0">
              <a:ln w="22225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</a:endParaRPr>
          </a:p>
        </p:txBody>
      </p:sp>
      <p:pic>
        <p:nvPicPr>
          <p:cNvPr id="2052" name="Picture 4" descr="Похожее изображение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91880" y="1547456"/>
            <a:ext cx="2190455" cy="1883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Управляющая кнопка: далее 18">
            <a:hlinkClick r:id="" action="ppaction://hlinkshowjump?jump=nextslide" highlightClick="1"/>
          </p:cNvPr>
          <p:cNvSpPr/>
          <p:nvPr/>
        </p:nvSpPr>
        <p:spPr>
          <a:xfrm>
            <a:off x="8022349" y="6377021"/>
            <a:ext cx="1042416" cy="394942"/>
          </a:xfrm>
          <a:prstGeom prst="actionButtonForwardNex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6485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96296E-6 L 0.01424 0.2456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2" y="12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457200" y="592872"/>
            <a:ext cx="8229600" cy="54649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Где будет жить лось?</a:t>
            </a:r>
            <a:endParaRPr lang="ru-RU" sz="3600" dirty="0"/>
          </a:p>
        </p:txBody>
      </p:sp>
      <p:pic>
        <p:nvPicPr>
          <p:cNvPr id="1026" name="Picture 2" descr="Похожее изображение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11560" y="2845432"/>
            <a:ext cx="2735489" cy="1853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/>
          </p:nvPr>
        </p:nvGraphicFramePr>
        <p:xfrm>
          <a:off x="1155329" y="4181530"/>
          <a:ext cx="1619997" cy="450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999"/>
                <a:gridCol w="539999"/>
                <a:gridCol w="539999"/>
              </a:tblGrid>
              <a:tr h="450056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1" name="Picture 2" descr="Похожее изображение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53505" y="3929657"/>
            <a:ext cx="2735489" cy="1853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Похожее изображение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895450" y="2841102"/>
            <a:ext cx="2735489" cy="1853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Таблица 12"/>
          <p:cNvGraphicFramePr>
            <a:graphicFrameLocks noGrp="1"/>
          </p:cNvGraphicFramePr>
          <p:nvPr>
            <p:extLst/>
          </p:nvPr>
        </p:nvGraphicFramePr>
        <p:xfrm>
          <a:off x="6467719" y="4172891"/>
          <a:ext cx="1619997" cy="450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999"/>
                <a:gridCol w="539999"/>
                <a:gridCol w="539999"/>
              </a:tblGrid>
              <a:tr h="450056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/>
          </p:nvPr>
        </p:nvGraphicFramePr>
        <p:xfrm>
          <a:off x="3798005" y="5279641"/>
          <a:ext cx="1619997" cy="450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999"/>
                <a:gridCol w="539999"/>
                <a:gridCol w="539999"/>
              </a:tblGrid>
              <a:tr h="450056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1128078" y="4517894"/>
            <a:ext cx="500779" cy="76174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sz="4500" b="1" dirty="0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</a:rPr>
              <a:t>Л</a:t>
            </a:r>
            <a:endParaRPr lang="ru-RU" sz="4500" b="1" dirty="0">
              <a:ln w="22225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598615" y="4517894"/>
            <a:ext cx="423734" cy="76174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4500" b="1" dirty="0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</a:rPr>
              <a:t>Л</a:t>
            </a:r>
            <a:endParaRPr lang="ru-RU" sz="4500" b="1" dirty="0">
              <a:ln w="22225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321610" y="5660996"/>
            <a:ext cx="500779" cy="76174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sz="4500" b="1" dirty="0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</a:rPr>
              <a:t>Л</a:t>
            </a:r>
            <a:endParaRPr lang="ru-RU" sz="4500" b="1" dirty="0">
              <a:ln w="22225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</a:endParaRPr>
          </a:p>
        </p:txBody>
      </p:sp>
      <p:pic>
        <p:nvPicPr>
          <p:cNvPr id="4098" name="Picture 2" descr="Похожее изображение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92913" y="1340768"/>
            <a:ext cx="2703224" cy="2061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Управляющая кнопка: далее 18">
            <a:hlinkClick r:id="" action="ppaction://hlinkshowjump?jump=nextslide" highlightClick="1"/>
          </p:cNvPr>
          <p:cNvSpPr/>
          <p:nvPr/>
        </p:nvSpPr>
        <p:spPr>
          <a:xfrm>
            <a:off x="8022349" y="6377021"/>
            <a:ext cx="1042416" cy="394942"/>
          </a:xfrm>
          <a:prstGeom prst="actionButtonForwardNex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0963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L -0.27726 0.10579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72" y="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457200" y="592872"/>
            <a:ext cx="8229600" cy="54649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Где будет жить осёл?</a:t>
            </a:r>
            <a:endParaRPr lang="ru-RU" sz="3600" dirty="0"/>
          </a:p>
        </p:txBody>
      </p:sp>
      <p:pic>
        <p:nvPicPr>
          <p:cNvPr id="1026" name="Picture 2" descr="Похожее изображение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11560" y="2845432"/>
            <a:ext cx="2735489" cy="1853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/>
          </p:nvPr>
        </p:nvGraphicFramePr>
        <p:xfrm>
          <a:off x="1155329" y="4181530"/>
          <a:ext cx="1619997" cy="450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999"/>
                <a:gridCol w="539999"/>
                <a:gridCol w="539999"/>
              </a:tblGrid>
              <a:tr h="450056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1" name="Picture 2" descr="Похожее изображение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53505" y="3929657"/>
            <a:ext cx="2735489" cy="1853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Похожее изображение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895450" y="2841102"/>
            <a:ext cx="2735489" cy="1853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Таблица 12"/>
          <p:cNvGraphicFramePr>
            <a:graphicFrameLocks noGrp="1"/>
          </p:cNvGraphicFramePr>
          <p:nvPr>
            <p:extLst/>
          </p:nvPr>
        </p:nvGraphicFramePr>
        <p:xfrm>
          <a:off x="6467719" y="4172891"/>
          <a:ext cx="1619997" cy="450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999"/>
                <a:gridCol w="539999"/>
                <a:gridCol w="539999"/>
              </a:tblGrid>
              <a:tr h="450056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/>
          </p:nvPr>
        </p:nvGraphicFramePr>
        <p:xfrm>
          <a:off x="3798005" y="5279641"/>
          <a:ext cx="1619997" cy="450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999"/>
                <a:gridCol w="539999"/>
                <a:gridCol w="539999"/>
              </a:tblGrid>
              <a:tr h="450056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1128078" y="4517894"/>
            <a:ext cx="500779" cy="76174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sz="4500" b="1" dirty="0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</a:rPr>
              <a:t>Л</a:t>
            </a:r>
            <a:endParaRPr lang="ru-RU" sz="4500" b="1" dirty="0">
              <a:ln w="22225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598615" y="4517894"/>
            <a:ext cx="423734" cy="76174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4500" b="1" dirty="0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</a:rPr>
              <a:t>Л</a:t>
            </a:r>
            <a:endParaRPr lang="ru-RU" sz="4500" b="1" dirty="0">
              <a:ln w="22225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321610" y="5660996"/>
            <a:ext cx="500779" cy="76174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sz="4500" b="1" dirty="0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</a:rPr>
              <a:t>Л</a:t>
            </a:r>
            <a:endParaRPr lang="ru-RU" sz="4500" b="1" dirty="0">
              <a:ln w="22225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</a:endParaRPr>
          </a:p>
        </p:txBody>
      </p:sp>
      <p:pic>
        <p:nvPicPr>
          <p:cNvPr id="3076" name="Picture 4" descr="Картинки по запросу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42402" y="1096447"/>
            <a:ext cx="2259194" cy="2323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Управляющая кнопка: далее 18">
            <a:hlinkClick r:id="" action="ppaction://hlinkshowjump?jump=nextslide" highlightClick="1"/>
          </p:cNvPr>
          <p:cNvSpPr/>
          <p:nvPr/>
        </p:nvSpPr>
        <p:spPr>
          <a:xfrm>
            <a:off x="8022349" y="6377021"/>
            <a:ext cx="1042416" cy="394942"/>
          </a:xfrm>
          <a:prstGeom prst="actionButtonForwardNex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1190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0.30712 0.08518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47" y="4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457200" y="592872"/>
            <a:ext cx="8229600" cy="54649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Где будет жить волк?</a:t>
            </a:r>
            <a:endParaRPr lang="ru-RU" sz="3600" dirty="0"/>
          </a:p>
        </p:txBody>
      </p:sp>
      <p:pic>
        <p:nvPicPr>
          <p:cNvPr id="1026" name="Picture 2" descr="Похожее изображение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11560" y="2845432"/>
            <a:ext cx="2735489" cy="1853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/>
          </p:nvPr>
        </p:nvGraphicFramePr>
        <p:xfrm>
          <a:off x="1155329" y="4181530"/>
          <a:ext cx="1619997" cy="450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999"/>
                <a:gridCol w="539999"/>
                <a:gridCol w="539999"/>
              </a:tblGrid>
              <a:tr h="450056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1" name="Picture 2" descr="Похожее изображение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53505" y="3929657"/>
            <a:ext cx="2735489" cy="1853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Похожее изображение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895450" y="2841102"/>
            <a:ext cx="2735489" cy="1853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902326"/>
              </p:ext>
            </p:extLst>
          </p:nvPr>
        </p:nvGraphicFramePr>
        <p:xfrm>
          <a:off x="6467173" y="4202540"/>
          <a:ext cx="1619997" cy="450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999"/>
                <a:gridCol w="539999"/>
                <a:gridCol w="539999"/>
              </a:tblGrid>
              <a:tr h="450056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/>
          </p:nvPr>
        </p:nvGraphicFramePr>
        <p:xfrm>
          <a:off x="3798005" y="5279641"/>
          <a:ext cx="1619997" cy="450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999"/>
                <a:gridCol w="539999"/>
                <a:gridCol w="539999"/>
              </a:tblGrid>
              <a:tr h="450056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1128078" y="4517894"/>
            <a:ext cx="500779" cy="76174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sz="4500" b="1" dirty="0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</a:rPr>
              <a:t>Л</a:t>
            </a:r>
            <a:endParaRPr lang="ru-RU" sz="4500" b="1" dirty="0">
              <a:ln w="22225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598615" y="4517894"/>
            <a:ext cx="423734" cy="76174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4500" b="1" dirty="0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</a:rPr>
              <a:t>Л</a:t>
            </a:r>
            <a:endParaRPr lang="ru-RU" sz="4500" b="1" dirty="0">
              <a:ln w="22225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321610" y="5660996"/>
            <a:ext cx="500779" cy="76174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sz="4500" b="1" dirty="0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</a:rPr>
              <a:t>Л</a:t>
            </a:r>
            <a:endParaRPr lang="ru-RU" sz="4500" b="1" dirty="0">
              <a:ln w="22225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</a:endParaRPr>
          </a:p>
        </p:txBody>
      </p:sp>
      <p:pic>
        <p:nvPicPr>
          <p:cNvPr id="2" name="Picture 2" descr="Похожее изображение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68793" y="1084522"/>
            <a:ext cx="2142827" cy="2654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Управляющая кнопка: далее 18">
            <a:hlinkClick r:id="" action="ppaction://hlinkshowjump?jump=nextslide" highlightClick="1"/>
          </p:cNvPr>
          <p:cNvSpPr/>
          <p:nvPr/>
        </p:nvSpPr>
        <p:spPr>
          <a:xfrm>
            <a:off x="8022349" y="6377021"/>
            <a:ext cx="1042416" cy="394942"/>
          </a:xfrm>
          <a:prstGeom prst="actionButtonForwardNex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2605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0.01366 L -2.77778E-7 0.23634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DF5327"/>
      </a:accent1>
      <a:accent2>
        <a:srgbClr val="A6B7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383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Основа</Template>
  <TotalTime>226</TotalTime>
  <Words>101</Words>
  <Application>Microsoft Office PowerPoint</Application>
  <PresentationFormat>Экран (4:3)</PresentationFormat>
  <Paragraphs>52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Corbel</vt:lpstr>
      <vt:lpstr>Базис</vt:lpstr>
      <vt:lpstr>Игра-Тренажёр «Определи место звука в слове»</vt:lpstr>
      <vt:lpstr>ПРАВИЛА ИГРЫ В зоопарке новоселье! Рассели животных по вольерам. Определи, где звучит заданный звук в названии каждого животного и выбери вольер в соответствии со схемой слова  (кликнув мышью по схеме) </vt:lpstr>
      <vt:lpstr>Где будет жить тигр?</vt:lpstr>
      <vt:lpstr>Где будет жить рысь?</vt:lpstr>
      <vt:lpstr>Где будет жить зебра?</vt:lpstr>
      <vt:lpstr>Где будет жить слон?</vt:lpstr>
      <vt:lpstr>Где будет жить лось?</vt:lpstr>
      <vt:lpstr>Где будет жить осёл?</vt:lpstr>
      <vt:lpstr>Где будет жить волк?</vt:lpstr>
      <vt:lpstr>Где будет жить панда?</vt:lpstr>
      <vt:lpstr>Где будет жить носорог?</vt:lpstr>
      <vt:lpstr>Где будет жить баран?</vt:lpstr>
      <vt:lpstr>МОЛОДЦЫ!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</dc:title>
  <dc:creator>User</dc:creator>
  <cp:lastModifiedBy>RePack by Diakov</cp:lastModifiedBy>
  <cp:revision>27</cp:revision>
  <dcterms:created xsi:type="dcterms:W3CDTF">2014-12-06T13:50:32Z</dcterms:created>
  <dcterms:modified xsi:type="dcterms:W3CDTF">2020-04-14T23:03:26Z</dcterms:modified>
</cp:coreProperties>
</file>