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theme+xml" PartName="/ppt/theme/them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B6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94" autoAdjust="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2C68A3-8E00-438B-9D91-3C79C926D31E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/>
      <dgm:spPr/>
      <dgm:t>
        <a:bodyPr/>
        <a:lstStyle/>
        <a:p>
          <a:endParaRPr lang="ru-RU"/>
        </a:p>
      </dgm:t>
    </dgm:pt>
    <dgm:pt modelId="{C6690D24-645E-4B0D-B268-AA514CB168F4}">
      <dgm:prSet/>
      <dgm:spPr/>
      <dgm:t>
        <a:bodyPr/>
        <a:lstStyle/>
        <a:p>
          <a:pPr rtl="0"/>
          <a:r>
            <a:rPr lang="ru-RU" b="1" i="1" dirty="0" smtClean="0"/>
            <a:t>Логопедическая ритмика (от. греч. </a:t>
          </a:r>
          <a:r>
            <a:rPr lang="en-US" b="1" i="1" dirty="0" smtClean="0"/>
            <a:t>logos</a:t>
          </a:r>
          <a:r>
            <a:rPr lang="ru-RU" b="1" i="1" dirty="0" smtClean="0"/>
            <a:t> – слово, </a:t>
          </a:r>
          <a:r>
            <a:rPr lang="ru-RU" b="1" i="1" dirty="0" err="1" smtClean="0"/>
            <a:t>rhyt</a:t>
          </a:r>
          <a:r>
            <a:rPr lang="en-US" b="1" i="1" dirty="0" smtClean="0"/>
            <a:t>h</a:t>
          </a:r>
          <a:r>
            <a:rPr lang="ru-RU" b="1" i="1" dirty="0" err="1" smtClean="0"/>
            <a:t>mikos</a:t>
          </a:r>
          <a:r>
            <a:rPr lang="ru-RU" b="1" i="1" dirty="0" smtClean="0"/>
            <a:t> – размеренный) </a:t>
          </a:r>
          <a:r>
            <a:rPr lang="ru-RU" dirty="0" smtClean="0"/>
            <a:t>– одна из форм своеобразной терапии, целью которой является преодоления речевого нарушения путем развития, воспитания и коррекции у людей с речевой патологией двигательной сферы в сочетании со словом и музыкой и, в конечном итоге, адаптация к условиям внешней и внутренней среды.</a:t>
          </a:r>
          <a:endParaRPr lang="ru-RU" dirty="0"/>
        </a:p>
      </dgm:t>
    </dgm:pt>
    <dgm:pt modelId="{7D0D56E0-ED2A-417C-B506-C33E82428F22}" type="parTrans" cxnId="{A821A18C-5F20-4BDE-A347-980611C1069D}">
      <dgm:prSet/>
      <dgm:spPr/>
      <dgm:t>
        <a:bodyPr/>
        <a:lstStyle/>
        <a:p>
          <a:endParaRPr lang="ru-RU"/>
        </a:p>
      </dgm:t>
    </dgm:pt>
    <dgm:pt modelId="{17358F60-4B45-4792-B83B-7391240FCA44}" type="sibTrans" cxnId="{A821A18C-5F20-4BDE-A347-980611C1069D}">
      <dgm:prSet/>
      <dgm:spPr/>
      <dgm:t>
        <a:bodyPr/>
        <a:lstStyle/>
        <a:p>
          <a:endParaRPr lang="ru-RU"/>
        </a:p>
      </dgm:t>
    </dgm:pt>
    <dgm:pt modelId="{44F4170A-E521-47CD-93B3-201F8D56AEDF}" type="pres">
      <dgm:prSet presAssocID="{002C68A3-8E00-438B-9D91-3C79C926D3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1973A6-6EF4-43C2-AEF2-829A024D3EEC}" type="pres">
      <dgm:prSet presAssocID="{C6690D24-645E-4B0D-B268-AA514CB168F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C6F684-B6CC-4D21-8A4B-DF15BDA4031A}" type="presOf" srcId="{C6690D24-645E-4B0D-B268-AA514CB168F4}" destId="{111973A6-6EF4-43C2-AEF2-829A024D3EEC}" srcOrd="0" destOrd="0" presId="urn:microsoft.com/office/officeart/2005/8/layout/vList2"/>
    <dgm:cxn modelId="{A821A18C-5F20-4BDE-A347-980611C1069D}" srcId="{002C68A3-8E00-438B-9D91-3C79C926D31E}" destId="{C6690D24-645E-4B0D-B268-AA514CB168F4}" srcOrd="0" destOrd="0" parTransId="{7D0D56E0-ED2A-417C-B506-C33E82428F22}" sibTransId="{17358F60-4B45-4792-B83B-7391240FCA44}"/>
    <dgm:cxn modelId="{53AF9F23-6D40-45CB-93FD-DDEC44CBD068}" type="presOf" srcId="{002C68A3-8E00-438B-9D91-3C79C926D31E}" destId="{44F4170A-E521-47CD-93B3-201F8D56AEDF}" srcOrd="0" destOrd="0" presId="urn:microsoft.com/office/officeart/2005/8/layout/vList2"/>
    <dgm:cxn modelId="{2C89368B-6BF1-4705-A7EE-73B001D20A12}" type="presParOf" srcId="{44F4170A-E521-47CD-93B3-201F8D56AEDF}" destId="{111973A6-6EF4-43C2-AEF2-829A024D3EE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5199A9-F612-4E7F-86EB-1757727FB408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421E38-CBDC-4C31-A9B2-0597EF355045}">
      <dgm:prSet custT="1"/>
      <dgm:spPr/>
      <dgm:t>
        <a:bodyPr/>
        <a:lstStyle/>
        <a:p>
          <a:pPr rtl="0"/>
          <a:r>
            <a:rPr lang="ru-RU" sz="2000" dirty="0" smtClean="0"/>
            <a:t>Как сочетание движений, музыки, слова (речи); </a:t>
          </a:r>
          <a:endParaRPr lang="ru-RU" sz="2000" dirty="0"/>
        </a:p>
      </dgm:t>
    </dgm:pt>
    <dgm:pt modelId="{B0E4231C-CD6A-4C28-B2EE-724943116955}" type="parTrans" cxnId="{A0302E44-AB4D-4EF9-BFCD-B08E769E1AC5}">
      <dgm:prSet/>
      <dgm:spPr/>
      <dgm:t>
        <a:bodyPr/>
        <a:lstStyle/>
        <a:p>
          <a:endParaRPr lang="ru-RU"/>
        </a:p>
      </dgm:t>
    </dgm:pt>
    <dgm:pt modelId="{F94CCFDF-F2FE-4F0E-9DB2-9A8EDBFF96F1}" type="sibTrans" cxnId="{A0302E44-AB4D-4EF9-BFCD-B08E769E1AC5}">
      <dgm:prSet/>
      <dgm:spPr/>
      <dgm:t>
        <a:bodyPr/>
        <a:lstStyle/>
        <a:p>
          <a:endParaRPr lang="ru-RU"/>
        </a:p>
      </dgm:t>
    </dgm:pt>
    <dgm:pt modelId="{921C8D2C-08B8-40D8-93ED-B2D04B605341}">
      <dgm:prSet custT="1"/>
      <dgm:spPr/>
      <dgm:t>
        <a:bodyPr/>
        <a:lstStyle/>
        <a:p>
          <a:pPr rtl="0"/>
          <a:r>
            <a:rPr lang="ru-RU" sz="2000" dirty="0" smtClean="0"/>
            <a:t>Как часть реабилитационной методики </a:t>
          </a:r>
          <a:r>
            <a:rPr lang="ru-RU" sz="2000" u="sng" dirty="0" smtClean="0"/>
            <a:t>воспитания</a:t>
          </a:r>
          <a:r>
            <a:rPr lang="ru-RU" sz="2000" dirty="0" smtClean="0"/>
            <a:t>, обучения и лечения детей с различными дефектами в развитии и нарушениями речи;</a:t>
          </a:r>
          <a:endParaRPr lang="ru-RU" sz="2000" dirty="0"/>
        </a:p>
      </dgm:t>
    </dgm:pt>
    <dgm:pt modelId="{C718A3AB-8AF6-4A19-A47A-C2A367ABC99B}" type="parTrans" cxnId="{D43DCCF6-825E-407C-A78A-DFF849B81FE5}">
      <dgm:prSet/>
      <dgm:spPr/>
      <dgm:t>
        <a:bodyPr/>
        <a:lstStyle/>
        <a:p>
          <a:endParaRPr lang="ru-RU"/>
        </a:p>
      </dgm:t>
    </dgm:pt>
    <dgm:pt modelId="{A4222AD5-3BBD-4AC4-B922-5A5DDEBD7A83}" type="sibTrans" cxnId="{D43DCCF6-825E-407C-A78A-DFF849B81FE5}">
      <dgm:prSet/>
      <dgm:spPr/>
      <dgm:t>
        <a:bodyPr/>
        <a:lstStyle/>
        <a:p>
          <a:endParaRPr lang="ru-RU"/>
        </a:p>
      </dgm:t>
    </dgm:pt>
    <dgm:pt modelId="{F16847E5-0E76-4EFE-A4BE-8F7545D6631A}">
      <dgm:prSet custT="1"/>
      <dgm:spPr/>
      <dgm:t>
        <a:bodyPr/>
        <a:lstStyle/>
        <a:p>
          <a:pPr rtl="0"/>
          <a:r>
            <a:rPr lang="ru-RU" sz="2000" dirty="0" smtClean="0"/>
            <a:t>Как </a:t>
          </a:r>
          <a:r>
            <a:rPr lang="ru-RU" sz="2000" dirty="0" err="1" smtClean="0"/>
            <a:t>здоровьесберегающая</a:t>
          </a:r>
          <a:r>
            <a:rPr lang="ru-RU" sz="2000" dirty="0" smtClean="0"/>
            <a:t> технология</a:t>
          </a:r>
          <a:r>
            <a:rPr lang="ru-RU" sz="1600" dirty="0" smtClean="0"/>
            <a:t>;</a:t>
          </a:r>
          <a:endParaRPr lang="ru-RU" sz="1600" dirty="0"/>
        </a:p>
      </dgm:t>
    </dgm:pt>
    <dgm:pt modelId="{2EE1C0DA-5AF5-416D-8081-43F0D05413B3}" type="parTrans" cxnId="{9F4F9B83-4360-4D40-987A-1C041BCF2EE7}">
      <dgm:prSet/>
      <dgm:spPr/>
      <dgm:t>
        <a:bodyPr/>
        <a:lstStyle/>
        <a:p>
          <a:endParaRPr lang="ru-RU"/>
        </a:p>
      </dgm:t>
    </dgm:pt>
    <dgm:pt modelId="{A54A5DC9-0A9A-4B5E-B32B-2B4926DE7019}" type="sibTrans" cxnId="{9F4F9B83-4360-4D40-987A-1C041BCF2EE7}">
      <dgm:prSet/>
      <dgm:spPr/>
      <dgm:t>
        <a:bodyPr/>
        <a:lstStyle/>
        <a:p>
          <a:endParaRPr lang="ru-RU"/>
        </a:p>
      </dgm:t>
    </dgm:pt>
    <dgm:pt modelId="{B3F77D42-3E26-4E95-906C-F267639EB134}">
      <dgm:prSet/>
      <dgm:spPr/>
      <dgm:t>
        <a:bodyPr/>
        <a:lstStyle/>
        <a:p>
          <a:pPr rtl="0"/>
          <a:r>
            <a:rPr lang="ru-RU" dirty="0" smtClean="0"/>
            <a:t>Как метод </a:t>
          </a:r>
          <a:r>
            <a:rPr lang="ru-RU" dirty="0" err="1" smtClean="0"/>
            <a:t>артпедагогического</a:t>
          </a:r>
          <a:r>
            <a:rPr lang="ru-RU" dirty="0" smtClean="0"/>
            <a:t> и </a:t>
          </a:r>
          <a:r>
            <a:rPr lang="ru-RU" dirty="0" err="1" smtClean="0"/>
            <a:t>артерапевтического</a:t>
          </a:r>
          <a:r>
            <a:rPr lang="ru-RU" dirty="0" smtClean="0"/>
            <a:t> воздействия на личность ребенка с ОВЗ и деятельностью его организма.</a:t>
          </a:r>
          <a:endParaRPr lang="ru-RU" dirty="0"/>
        </a:p>
      </dgm:t>
    </dgm:pt>
    <dgm:pt modelId="{236E3E55-9059-434C-B43F-D6017D90A309}" type="parTrans" cxnId="{FB846FC3-8CF1-49C8-BC6C-C0F4C615DF05}">
      <dgm:prSet/>
      <dgm:spPr/>
      <dgm:t>
        <a:bodyPr/>
        <a:lstStyle/>
        <a:p>
          <a:endParaRPr lang="ru-RU"/>
        </a:p>
      </dgm:t>
    </dgm:pt>
    <dgm:pt modelId="{3FE8D0C5-8265-4C66-B48E-DCD64B0D1BE8}" type="sibTrans" cxnId="{FB846FC3-8CF1-49C8-BC6C-C0F4C615DF05}">
      <dgm:prSet/>
      <dgm:spPr/>
      <dgm:t>
        <a:bodyPr/>
        <a:lstStyle/>
        <a:p>
          <a:endParaRPr lang="ru-RU"/>
        </a:p>
      </dgm:t>
    </dgm:pt>
    <dgm:pt modelId="{35F85219-85AF-40FC-8E9C-694641F8CF02}" type="pres">
      <dgm:prSet presAssocID="{DC5199A9-F612-4E7F-86EB-1757727FB40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B0B22C-909E-406E-BF13-4AD7AAA1B296}" type="pres">
      <dgm:prSet presAssocID="{43421E38-CBDC-4C31-A9B2-0597EF355045}" presName="composite" presStyleCnt="0"/>
      <dgm:spPr/>
    </dgm:pt>
    <dgm:pt modelId="{830919DE-DA31-4575-8D1B-7DFEC70F539D}" type="pres">
      <dgm:prSet presAssocID="{43421E38-CBDC-4C31-A9B2-0597EF355045}" presName="imgShp" presStyleLbl="fgImgPlace1" presStyleIdx="0" presStyleCnt="4"/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endParaRPr lang="ru-RU"/>
        </a:p>
      </dgm:t>
    </dgm:pt>
    <dgm:pt modelId="{0AC86661-B60B-4D0D-AA32-3DADDCC8EDA5}" type="pres">
      <dgm:prSet presAssocID="{43421E38-CBDC-4C31-A9B2-0597EF355045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E730D3-94ED-49AC-A345-C0F93FA6918C}" type="pres">
      <dgm:prSet presAssocID="{F94CCFDF-F2FE-4F0E-9DB2-9A8EDBFF96F1}" presName="spacing" presStyleCnt="0"/>
      <dgm:spPr/>
    </dgm:pt>
    <dgm:pt modelId="{ADA697B0-41ED-4783-83A6-8EF688D1FE30}" type="pres">
      <dgm:prSet presAssocID="{921C8D2C-08B8-40D8-93ED-B2D04B605341}" presName="composite" presStyleCnt="0"/>
      <dgm:spPr/>
    </dgm:pt>
    <dgm:pt modelId="{2DED8F80-7FD4-4125-B58F-90B370C48D92}" type="pres">
      <dgm:prSet presAssocID="{921C8D2C-08B8-40D8-93ED-B2D04B605341}" presName="imgShp" presStyleLbl="fgImgPlace1" presStyleIdx="1" presStyleCnt="4"/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</dgm:spPr>
    </dgm:pt>
    <dgm:pt modelId="{634615EA-A301-4F2E-9B2C-25CE8445EDF7}" type="pres">
      <dgm:prSet presAssocID="{921C8D2C-08B8-40D8-93ED-B2D04B605341}" presName="txShp" presStyleLbl="node1" presStyleIdx="1" presStyleCnt="4" custScaleX="108300" custScaleY="162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85CC6-8641-4600-8D01-FD4F5583EF97}" type="pres">
      <dgm:prSet presAssocID="{A4222AD5-3BBD-4AC4-B922-5A5DDEBD7A83}" presName="spacing" presStyleCnt="0"/>
      <dgm:spPr/>
    </dgm:pt>
    <dgm:pt modelId="{F7AE1D25-B7E7-452A-A6E8-516DED916FC6}" type="pres">
      <dgm:prSet presAssocID="{F16847E5-0E76-4EFE-A4BE-8F7545D6631A}" presName="composite" presStyleCnt="0"/>
      <dgm:spPr/>
    </dgm:pt>
    <dgm:pt modelId="{71AED9C5-4ACF-4149-B919-C3C534FCEDE6}" type="pres">
      <dgm:prSet presAssocID="{F16847E5-0E76-4EFE-A4BE-8F7545D6631A}" presName="imgShp" presStyleLbl="fgImgPlace1" presStyleIdx="2" presStyleCnt="4"/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</dgm:spPr>
    </dgm:pt>
    <dgm:pt modelId="{A3BC19CD-ACE9-4248-A82B-7D0F7DC5CD79}" type="pres">
      <dgm:prSet presAssocID="{F16847E5-0E76-4EFE-A4BE-8F7545D6631A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F47FA1-B0DF-404B-BA63-B57B690B1810}" type="pres">
      <dgm:prSet presAssocID="{A54A5DC9-0A9A-4B5E-B32B-2B4926DE7019}" presName="spacing" presStyleCnt="0"/>
      <dgm:spPr/>
    </dgm:pt>
    <dgm:pt modelId="{A8176D80-56FD-4906-8094-206A6A09CB1C}" type="pres">
      <dgm:prSet presAssocID="{B3F77D42-3E26-4E95-906C-F267639EB134}" presName="composite" presStyleCnt="0"/>
      <dgm:spPr/>
    </dgm:pt>
    <dgm:pt modelId="{DC3E20EC-D60C-4B00-A395-4E6CEFC5F49C}" type="pres">
      <dgm:prSet presAssocID="{B3F77D42-3E26-4E95-906C-F267639EB134}" presName="imgShp" presStyleLbl="fgImgPlace1" presStyleIdx="3" presStyleCnt="4"/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</dgm:spPr>
    </dgm:pt>
    <dgm:pt modelId="{80551286-9168-4134-AF1D-A8E889DA3346}" type="pres">
      <dgm:prSet presAssocID="{B3F77D42-3E26-4E95-906C-F267639EB134}" presName="txShp" presStyleLbl="node1" presStyleIdx="3" presStyleCnt="4" custScaleX="108113" custScaleY="165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302E44-AB4D-4EF9-BFCD-B08E769E1AC5}" srcId="{DC5199A9-F612-4E7F-86EB-1757727FB408}" destId="{43421E38-CBDC-4C31-A9B2-0597EF355045}" srcOrd="0" destOrd="0" parTransId="{B0E4231C-CD6A-4C28-B2EE-724943116955}" sibTransId="{F94CCFDF-F2FE-4F0E-9DB2-9A8EDBFF96F1}"/>
    <dgm:cxn modelId="{8A19A359-09BB-47A3-8F61-D7A79C5610C1}" type="presOf" srcId="{F16847E5-0E76-4EFE-A4BE-8F7545D6631A}" destId="{A3BC19CD-ACE9-4248-A82B-7D0F7DC5CD79}" srcOrd="0" destOrd="0" presId="urn:microsoft.com/office/officeart/2005/8/layout/vList3"/>
    <dgm:cxn modelId="{D43DCCF6-825E-407C-A78A-DFF849B81FE5}" srcId="{DC5199A9-F612-4E7F-86EB-1757727FB408}" destId="{921C8D2C-08B8-40D8-93ED-B2D04B605341}" srcOrd="1" destOrd="0" parTransId="{C718A3AB-8AF6-4A19-A47A-C2A367ABC99B}" sibTransId="{A4222AD5-3BBD-4AC4-B922-5A5DDEBD7A83}"/>
    <dgm:cxn modelId="{125FA950-F1EC-471D-9420-2994157AA875}" type="presOf" srcId="{DC5199A9-F612-4E7F-86EB-1757727FB408}" destId="{35F85219-85AF-40FC-8E9C-694641F8CF02}" srcOrd="0" destOrd="0" presId="urn:microsoft.com/office/officeart/2005/8/layout/vList3"/>
    <dgm:cxn modelId="{D8127616-A2FA-44E4-A445-1857248D6152}" type="presOf" srcId="{B3F77D42-3E26-4E95-906C-F267639EB134}" destId="{80551286-9168-4134-AF1D-A8E889DA3346}" srcOrd="0" destOrd="0" presId="urn:microsoft.com/office/officeart/2005/8/layout/vList3"/>
    <dgm:cxn modelId="{9F4F9B83-4360-4D40-987A-1C041BCF2EE7}" srcId="{DC5199A9-F612-4E7F-86EB-1757727FB408}" destId="{F16847E5-0E76-4EFE-A4BE-8F7545D6631A}" srcOrd="2" destOrd="0" parTransId="{2EE1C0DA-5AF5-416D-8081-43F0D05413B3}" sibTransId="{A54A5DC9-0A9A-4B5E-B32B-2B4926DE7019}"/>
    <dgm:cxn modelId="{DA30E086-268D-449D-B038-5F3FA318B48D}" type="presOf" srcId="{43421E38-CBDC-4C31-A9B2-0597EF355045}" destId="{0AC86661-B60B-4D0D-AA32-3DADDCC8EDA5}" srcOrd="0" destOrd="0" presId="urn:microsoft.com/office/officeart/2005/8/layout/vList3"/>
    <dgm:cxn modelId="{737B8279-6700-42B1-99E5-020072F52060}" type="presOf" srcId="{921C8D2C-08B8-40D8-93ED-B2D04B605341}" destId="{634615EA-A301-4F2E-9B2C-25CE8445EDF7}" srcOrd="0" destOrd="0" presId="urn:microsoft.com/office/officeart/2005/8/layout/vList3"/>
    <dgm:cxn modelId="{FB846FC3-8CF1-49C8-BC6C-C0F4C615DF05}" srcId="{DC5199A9-F612-4E7F-86EB-1757727FB408}" destId="{B3F77D42-3E26-4E95-906C-F267639EB134}" srcOrd="3" destOrd="0" parTransId="{236E3E55-9059-434C-B43F-D6017D90A309}" sibTransId="{3FE8D0C5-8265-4C66-B48E-DCD64B0D1BE8}"/>
    <dgm:cxn modelId="{927ACE38-FF65-46E8-9263-C70D766D19A7}" type="presParOf" srcId="{35F85219-85AF-40FC-8E9C-694641F8CF02}" destId="{2AB0B22C-909E-406E-BF13-4AD7AAA1B296}" srcOrd="0" destOrd="0" presId="urn:microsoft.com/office/officeart/2005/8/layout/vList3"/>
    <dgm:cxn modelId="{A0D17E66-F39E-4198-8131-FFA42F28E44F}" type="presParOf" srcId="{2AB0B22C-909E-406E-BF13-4AD7AAA1B296}" destId="{830919DE-DA31-4575-8D1B-7DFEC70F539D}" srcOrd="0" destOrd="0" presId="urn:microsoft.com/office/officeart/2005/8/layout/vList3"/>
    <dgm:cxn modelId="{CE2A2005-EDB7-4B3F-B4FD-B350B487C696}" type="presParOf" srcId="{2AB0B22C-909E-406E-BF13-4AD7AAA1B296}" destId="{0AC86661-B60B-4D0D-AA32-3DADDCC8EDA5}" srcOrd="1" destOrd="0" presId="urn:microsoft.com/office/officeart/2005/8/layout/vList3"/>
    <dgm:cxn modelId="{F233F19D-C13A-4ADC-9A50-8795616559FA}" type="presParOf" srcId="{35F85219-85AF-40FC-8E9C-694641F8CF02}" destId="{C3E730D3-94ED-49AC-A345-C0F93FA6918C}" srcOrd="1" destOrd="0" presId="urn:microsoft.com/office/officeart/2005/8/layout/vList3"/>
    <dgm:cxn modelId="{5E1FED2E-6656-48D3-8782-85E796762D04}" type="presParOf" srcId="{35F85219-85AF-40FC-8E9C-694641F8CF02}" destId="{ADA697B0-41ED-4783-83A6-8EF688D1FE30}" srcOrd="2" destOrd="0" presId="urn:microsoft.com/office/officeart/2005/8/layout/vList3"/>
    <dgm:cxn modelId="{0A8CEEA0-BA35-4EF1-8986-127989B84389}" type="presParOf" srcId="{ADA697B0-41ED-4783-83A6-8EF688D1FE30}" destId="{2DED8F80-7FD4-4125-B58F-90B370C48D92}" srcOrd="0" destOrd="0" presId="urn:microsoft.com/office/officeart/2005/8/layout/vList3"/>
    <dgm:cxn modelId="{60CC3EFA-7DBF-4602-B39A-EC47D10E52CF}" type="presParOf" srcId="{ADA697B0-41ED-4783-83A6-8EF688D1FE30}" destId="{634615EA-A301-4F2E-9B2C-25CE8445EDF7}" srcOrd="1" destOrd="0" presId="urn:microsoft.com/office/officeart/2005/8/layout/vList3"/>
    <dgm:cxn modelId="{1D765BDA-492C-4255-84E6-3972AC26DD35}" type="presParOf" srcId="{35F85219-85AF-40FC-8E9C-694641F8CF02}" destId="{1F485CC6-8641-4600-8D01-FD4F5583EF97}" srcOrd="3" destOrd="0" presId="urn:microsoft.com/office/officeart/2005/8/layout/vList3"/>
    <dgm:cxn modelId="{B175FC10-1EED-4631-A456-5DE91F85BEAA}" type="presParOf" srcId="{35F85219-85AF-40FC-8E9C-694641F8CF02}" destId="{F7AE1D25-B7E7-452A-A6E8-516DED916FC6}" srcOrd="4" destOrd="0" presId="urn:microsoft.com/office/officeart/2005/8/layout/vList3"/>
    <dgm:cxn modelId="{92A5E9AA-FD4C-4430-BE18-557B0F8CFA4F}" type="presParOf" srcId="{F7AE1D25-B7E7-452A-A6E8-516DED916FC6}" destId="{71AED9C5-4ACF-4149-B919-C3C534FCEDE6}" srcOrd="0" destOrd="0" presId="urn:microsoft.com/office/officeart/2005/8/layout/vList3"/>
    <dgm:cxn modelId="{60860CAA-6E86-4190-95BE-3EEB4DB629B8}" type="presParOf" srcId="{F7AE1D25-B7E7-452A-A6E8-516DED916FC6}" destId="{A3BC19CD-ACE9-4248-A82B-7D0F7DC5CD79}" srcOrd="1" destOrd="0" presId="urn:microsoft.com/office/officeart/2005/8/layout/vList3"/>
    <dgm:cxn modelId="{C3903B91-855E-49AE-B3CC-119446721240}" type="presParOf" srcId="{35F85219-85AF-40FC-8E9C-694641F8CF02}" destId="{B8F47FA1-B0DF-404B-BA63-B57B690B1810}" srcOrd="5" destOrd="0" presId="urn:microsoft.com/office/officeart/2005/8/layout/vList3"/>
    <dgm:cxn modelId="{E220D3BC-332A-4E6F-AE5D-0C76D92C76D5}" type="presParOf" srcId="{35F85219-85AF-40FC-8E9C-694641F8CF02}" destId="{A8176D80-56FD-4906-8094-206A6A09CB1C}" srcOrd="6" destOrd="0" presId="urn:microsoft.com/office/officeart/2005/8/layout/vList3"/>
    <dgm:cxn modelId="{C1279255-46CC-4B64-89AC-1287E07368FC}" type="presParOf" srcId="{A8176D80-56FD-4906-8094-206A6A09CB1C}" destId="{DC3E20EC-D60C-4B00-A395-4E6CEFC5F49C}" srcOrd="0" destOrd="0" presId="urn:microsoft.com/office/officeart/2005/8/layout/vList3"/>
    <dgm:cxn modelId="{39242305-03F0-422D-B949-098C70E198E1}" type="presParOf" srcId="{A8176D80-56FD-4906-8094-206A6A09CB1C}" destId="{80551286-9168-4134-AF1D-A8E889DA334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C6AB04-1C70-46D3-A974-77A67FDEF7C1}" type="doc">
      <dgm:prSet loTypeId="urn:microsoft.com/office/officeart/2005/8/layout/vList2" loCatId="list" qsTypeId="urn:microsoft.com/office/officeart/2005/8/quickstyle/simple3" qsCatId="simple" csTypeId="urn:microsoft.com/office/officeart/2005/8/colors/accent3_5" csCatId="accent3"/>
      <dgm:spPr/>
      <dgm:t>
        <a:bodyPr/>
        <a:lstStyle/>
        <a:p>
          <a:endParaRPr lang="ru-RU"/>
        </a:p>
      </dgm:t>
    </dgm:pt>
    <dgm:pt modelId="{B571CA1D-E52D-48AB-B7E8-FB9BACACC469}">
      <dgm:prSet/>
      <dgm:spPr/>
      <dgm:t>
        <a:bodyPr/>
        <a:lstStyle/>
        <a:p>
          <a:pPr rtl="0"/>
          <a:r>
            <a:rPr lang="ru-RU" b="1" i="1" smtClean="0"/>
            <a:t>Цель логоритмики:</a:t>
          </a:r>
          <a:r>
            <a:rPr lang="ru-RU" smtClean="0"/>
            <a:t> преодоление речевых нарушений путем развития и коррекции </a:t>
          </a:r>
          <a:r>
            <a:rPr lang="ru-RU" u="sng" smtClean="0"/>
            <a:t>неречевых</a:t>
          </a:r>
          <a:r>
            <a:rPr lang="ru-RU" smtClean="0"/>
            <a:t> психических и </a:t>
          </a:r>
          <a:r>
            <a:rPr lang="ru-RU" u="dbl" smtClean="0"/>
            <a:t>речевых </a:t>
          </a:r>
          <a:r>
            <a:rPr lang="ru-RU" smtClean="0"/>
            <a:t>функций.</a:t>
          </a:r>
          <a:endParaRPr lang="ru-RU"/>
        </a:p>
      </dgm:t>
    </dgm:pt>
    <dgm:pt modelId="{6F321E3E-72F8-4853-A542-3588470655FA}" type="parTrans" cxnId="{3608A889-F768-474D-901C-0AFCEF9565A1}">
      <dgm:prSet/>
      <dgm:spPr/>
      <dgm:t>
        <a:bodyPr/>
        <a:lstStyle/>
        <a:p>
          <a:endParaRPr lang="ru-RU"/>
        </a:p>
      </dgm:t>
    </dgm:pt>
    <dgm:pt modelId="{92C07371-3AFD-4631-95CE-68C66A3DE378}" type="sibTrans" cxnId="{3608A889-F768-474D-901C-0AFCEF9565A1}">
      <dgm:prSet/>
      <dgm:spPr/>
      <dgm:t>
        <a:bodyPr/>
        <a:lstStyle/>
        <a:p>
          <a:endParaRPr lang="ru-RU"/>
        </a:p>
      </dgm:t>
    </dgm:pt>
    <dgm:pt modelId="{65CC6A1C-FF06-4D23-9412-76C83326EF96}">
      <dgm:prSet/>
      <dgm:spPr/>
      <dgm:t>
        <a:bodyPr/>
        <a:lstStyle/>
        <a:p>
          <a:pPr rtl="0"/>
          <a:r>
            <a:rPr lang="ru-RU" b="1" i="1" smtClean="0"/>
            <a:t>Объектом логоритмики </a:t>
          </a:r>
          <a:r>
            <a:rPr lang="ru-RU" smtClean="0"/>
            <a:t>является структура речевого дефекта, неречевые и речевые нарушения у детей с речевой патологией.</a:t>
          </a:r>
          <a:endParaRPr lang="ru-RU"/>
        </a:p>
      </dgm:t>
    </dgm:pt>
    <dgm:pt modelId="{C1EBE9D7-F301-49F8-A076-4FAB1A1D7A25}" type="parTrans" cxnId="{F69F1500-5B9B-4DCF-AE66-F9E86DB1CF9E}">
      <dgm:prSet/>
      <dgm:spPr/>
      <dgm:t>
        <a:bodyPr/>
        <a:lstStyle/>
        <a:p>
          <a:endParaRPr lang="ru-RU"/>
        </a:p>
      </dgm:t>
    </dgm:pt>
    <dgm:pt modelId="{4784AE59-1FCC-4674-A831-6ABC65B6A808}" type="sibTrans" cxnId="{F69F1500-5B9B-4DCF-AE66-F9E86DB1CF9E}">
      <dgm:prSet/>
      <dgm:spPr/>
      <dgm:t>
        <a:bodyPr/>
        <a:lstStyle/>
        <a:p>
          <a:endParaRPr lang="ru-RU"/>
        </a:p>
      </dgm:t>
    </dgm:pt>
    <dgm:pt modelId="{3CE80CF3-10EC-4B40-9BE3-0EF0A84191FA}">
      <dgm:prSet/>
      <dgm:spPr/>
      <dgm:t>
        <a:bodyPr/>
        <a:lstStyle/>
        <a:p>
          <a:pPr rtl="0"/>
          <a:r>
            <a:rPr lang="ru-RU" b="1" i="1" dirty="0" smtClean="0"/>
            <a:t>Предметом логоритмики </a:t>
          </a:r>
          <a:r>
            <a:rPr lang="ru-RU" dirty="0" smtClean="0"/>
            <a:t>является нарушение психомоторных, сенсорных функций и система движений в сочетании с музыкой и словом. 	</a:t>
          </a:r>
          <a:endParaRPr lang="ru-RU" dirty="0"/>
        </a:p>
      </dgm:t>
    </dgm:pt>
    <dgm:pt modelId="{9DEE1DFC-213B-43F3-938C-39D3E33F0C67}" type="parTrans" cxnId="{75B32231-A86E-43E0-A417-E4B889BB4A47}">
      <dgm:prSet/>
      <dgm:spPr/>
      <dgm:t>
        <a:bodyPr/>
        <a:lstStyle/>
        <a:p>
          <a:endParaRPr lang="ru-RU"/>
        </a:p>
      </dgm:t>
    </dgm:pt>
    <dgm:pt modelId="{38BC8CDA-46F8-49D3-B6C9-628564780FCF}" type="sibTrans" cxnId="{75B32231-A86E-43E0-A417-E4B889BB4A47}">
      <dgm:prSet/>
      <dgm:spPr/>
      <dgm:t>
        <a:bodyPr/>
        <a:lstStyle/>
        <a:p>
          <a:endParaRPr lang="ru-RU"/>
        </a:p>
      </dgm:t>
    </dgm:pt>
    <dgm:pt modelId="{CF167FFA-BB04-4C84-8D7F-5C0842DECEFD}" type="pres">
      <dgm:prSet presAssocID="{8DC6AB04-1C70-46D3-A974-77A67FDEF7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7B7B77-DED4-4F84-B856-200692BF73DF}" type="pres">
      <dgm:prSet presAssocID="{B571CA1D-E52D-48AB-B7E8-FB9BACACC46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70792D-8C18-4CC7-A959-4E79A2A0646A}" type="pres">
      <dgm:prSet presAssocID="{92C07371-3AFD-4631-95CE-68C66A3DE378}" presName="spacer" presStyleCnt="0"/>
      <dgm:spPr/>
    </dgm:pt>
    <dgm:pt modelId="{366B72B3-C59E-42C3-93A7-FA0FF13F7B82}" type="pres">
      <dgm:prSet presAssocID="{65CC6A1C-FF06-4D23-9412-76C83326EF9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8C6EB-4A41-49EA-AD2A-06E5148E97C0}" type="pres">
      <dgm:prSet presAssocID="{4784AE59-1FCC-4674-A831-6ABC65B6A808}" presName="spacer" presStyleCnt="0"/>
      <dgm:spPr/>
    </dgm:pt>
    <dgm:pt modelId="{AC77DAC0-8B50-45B3-9E03-7725AC59322B}" type="pres">
      <dgm:prSet presAssocID="{3CE80CF3-10EC-4B40-9BE3-0EF0A84191F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D132B6-8213-4BF3-89A5-EB043D06AA85}" type="presOf" srcId="{3CE80CF3-10EC-4B40-9BE3-0EF0A84191FA}" destId="{AC77DAC0-8B50-45B3-9E03-7725AC59322B}" srcOrd="0" destOrd="0" presId="urn:microsoft.com/office/officeart/2005/8/layout/vList2"/>
    <dgm:cxn modelId="{F69F1500-5B9B-4DCF-AE66-F9E86DB1CF9E}" srcId="{8DC6AB04-1C70-46D3-A974-77A67FDEF7C1}" destId="{65CC6A1C-FF06-4D23-9412-76C83326EF96}" srcOrd="1" destOrd="0" parTransId="{C1EBE9D7-F301-49F8-A076-4FAB1A1D7A25}" sibTransId="{4784AE59-1FCC-4674-A831-6ABC65B6A808}"/>
    <dgm:cxn modelId="{A30075B3-805F-4393-B5B9-9F7B9ACEC7C6}" type="presOf" srcId="{65CC6A1C-FF06-4D23-9412-76C83326EF96}" destId="{366B72B3-C59E-42C3-93A7-FA0FF13F7B82}" srcOrd="0" destOrd="0" presId="urn:microsoft.com/office/officeart/2005/8/layout/vList2"/>
    <dgm:cxn modelId="{F91F39CC-AAE2-4516-B6F6-2EAD02A68913}" type="presOf" srcId="{8DC6AB04-1C70-46D3-A974-77A67FDEF7C1}" destId="{CF167FFA-BB04-4C84-8D7F-5C0842DECEFD}" srcOrd="0" destOrd="0" presId="urn:microsoft.com/office/officeart/2005/8/layout/vList2"/>
    <dgm:cxn modelId="{75B32231-A86E-43E0-A417-E4B889BB4A47}" srcId="{8DC6AB04-1C70-46D3-A974-77A67FDEF7C1}" destId="{3CE80CF3-10EC-4B40-9BE3-0EF0A84191FA}" srcOrd="2" destOrd="0" parTransId="{9DEE1DFC-213B-43F3-938C-39D3E33F0C67}" sibTransId="{38BC8CDA-46F8-49D3-B6C9-628564780FCF}"/>
    <dgm:cxn modelId="{6B58D51A-5889-466C-8549-66A7524AF356}" type="presOf" srcId="{B571CA1D-E52D-48AB-B7E8-FB9BACACC469}" destId="{5B7B7B77-DED4-4F84-B856-200692BF73DF}" srcOrd="0" destOrd="0" presId="urn:microsoft.com/office/officeart/2005/8/layout/vList2"/>
    <dgm:cxn modelId="{3608A889-F768-474D-901C-0AFCEF9565A1}" srcId="{8DC6AB04-1C70-46D3-A974-77A67FDEF7C1}" destId="{B571CA1D-E52D-48AB-B7E8-FB9BACACC469}" srcOrd="0" destOrd="0" parTransId="{6F321E3E-72F8-4853-A542-3588470655FA}" sibTransId="{92C07371-3AFD-4631-95CE-68C66A3DE378}"/>
    <dgm:cxn modelId="{1C75E690-972A-44CF-A45D-6D2B73100A5C}" type="presParOf" srcId="{CF167FFA-BB04-4C84-8D7F-5C0842DECEFD}" destId="{5B7B7B77-DED4-4F84-B856-200692BF73DF}" srcOrd="0" destOrd="0" presId="urn:microsoft.com/office/officeart/2005/8/layout/vList2"/>
    <dgm:cxn modelId="{CDD9E5F7-CE4B-44D1-A9D8-8A50DC28DC83}" type="presParOf" srcId="{CF167FFA-BB04-4C84-8D7F-5C0842DECEFD}" destId="{7B70792D-8C18-4CC7-A959-4E79A2A0646A}" srcOrd="1" destOrd="0" presId="urn:microsoft.com/office/officeart/2005/8/layout/vList2"/>
    <dgm:cxn modelId="{44BD052F-AFFB-43B8-8B61-CF7F01D07057}" type="presParOf" srcId="{CF167FFA-BB04-4C84-8D7F-5C0842DECEFD}" destId="{366B72B3-C59E-42C3-93A7-FA0FF13F7B82}" srcOrd="2" destOrd="0" presId="urn:microsoft.com/office/officeart/2005/8/layout/vList2"/>
    <dgm:cxn modelId="{EC432C4B-AA39-40C8-A68F-D5F331141DA1}" type="presParOf" srcId="{CF167FFA-BB04-4C84-8D7F-5C0842DECEFD}" destId="{1078C6EB-4A41-49EA-AD2A-06E5148E97C0}" srcOrd="3" destOrd="0" presId="urn:microsoft.com/office/officeart/2005/8/layout/vList2"/>
    <dgm:cxn modelId="{3C4C0C47-1FE1-46B3-8FC4-04C35A73A8E1}" type="presParOf" srcId="{CF167FFA-BB04-4C84-8D7F-5C0842DECEFD}" destId="{AC77DAC0-8B50-45B3-9E03-7725AC59322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804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286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49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10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901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83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5784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3515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129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33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7789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624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86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648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840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174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52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69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430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74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25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C259-EBD3-4477-8ED1-9C4E8D32F78F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107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7096" y="3501008"/>
            <a:ext cx="8136904" cy="1686049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Общие вопросы логопедической ритмики</a:t>
            </a:r>
            <a:endParaRPr lang="uk-U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13684" y="5187057"/>
            <a:ext cx="4222812" cy="1122263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Выполнила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учитель-логопед</a:t>
            </a:r>
          </a:p>
          <a:p>
            <a:pPr algn="r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МДОУ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uk-UA" sz="2400" dirty="0" err="1" smtClean="0">
                <a:solidFill>
                  <a:schemeClr val="tx2">
                    <a:lumMod val="75000"/>
                  </a:schemeClr>
                </a:solidFill>
              </a:rPr>
              <a:t>Детский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 сад №8»</a:t>
            </a:r>
            <a:endParaRPr lang="uk-UA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Рошко М. М.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1800" y="652534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Март, 2019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3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Наглядные методы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556792"/>
            <a:ext cx="6120680" cy="452596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Наглядно-зрительные </a:t>
            </a:r>
          </a:p>
          <a:p>
            <a:r>
              <a:rPr lang="ru-RU" dirty="0"/>
              <a:t>Тактильно- мышечные </a:t>
            </a:r>
          </a:p>
          <a:p>
            <a:r>
              <a:rPr lang="ru-RU" dirty="0"/>
              <a:t>Наглядно-слуховые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29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Словесные методы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2941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Установка </a:t>
            </a:r>
            <a:r>
              <a:rPr lang="ru-RU" sz="3400" dirty="0"/>
              <a:t>на создание интереса к новому заданию;</a:t>
            </a:r>
          </a:p>
          <a:p>
            <a:r>
              <a:rPr lang="ru-RU" sz="3400" dirty="0" smtClean="0"/>
              <a:t>Краткое </a:t>
            </a:r>
            <a:r>
              <a:rPr lang="ru-RU" sz="3400" dirty="0"/>
              <a:t>объяснение новых движений;</a:t>
            </a:r>
          </a:p>
          <a:p>
            <a:r>
              <a:rPr lang="ru-RU" sz="3400" dirty="0" smtClean="0"/>
              <a:t>Пояснение</a:t>
            </a:r>
            <a:r>
              <a:rPr lang="ru-RU" sz="3400" dirty="0"/>
              <a:t>, сопровождающее показом движений;</a:t>
            </a:r>
          </a:p>
          <a:p>
            <a:r>
              <a:rPr lang="ru-RU" sz="3400" dirty="0" smtClean="0"/>
              <a:t>Указание </a:t>
            </a:r>
            <a:r>
              <a:rPr lang="ru-RU" sz="3400" dirty="0"/>
              <a:t>для воспроизведения движения показанного педагогом;</a:t>
            </a:r>
          </a:p>
          <a:p>
            <a:r>
              <a:rPr lang="ru-RU" sz="3400" dirty="0" smtClean="0"/>
              <a:t>Беседа </a:t>
            </a:r>
            <a:r>
              <a:rPr lang="ru-RU" sz="3400" dirty="0"/>
              <a:t>при введении новых упражнений и подвижных игр;</a:t>
            </a:r>
          </a:p>
          <a:p>
            <a:r>
              <a:rPr lang="ru-RU" sz="3400" dirty="0" smtClean="0"/>
              <a:t>Вопросы </a:t>
            </a:r>
            <a:r>
              <a:rPr lang="ru-RU" sz="3400" dirty="0"/>
              <a:t>ребенку до выполнения движения для осознания последовательности действий;</a:t>
            </a:r>
          </a:p>
          <a:p>
            <a:r>
              <a:rPr lang="ru-RU" sz="3400" dirty="0" smtClean="0"/>
              <a:t>Команда </a:t>
            </a:r>
            <a:r>
              <a:rPr lang="ru-RU" sz="3400" dirty="0"/>
              <a:t>распоряжения, сигналы, требующие от педагога различной интонации и динамики;</a:t>
            </a:r>
          </a:p>
          <a:p>
            <a:r>
              <a:rPr lang="ru-RU" sz="3400" dirty="0" smtClean="0"/>
              <a:t>Образы</a:t>
            </a:r>
            <a:r>
              <a:rPr lang="ru-RU" sz="3400" dirty="0"/>
              <a:t>, сюжетный рассказ, служащий для развития выразительности движения;</a:t>
            </a:r>
          </a:p>
          <a:p>
            <a:r>
              <a:rPr lang="ru-RU" sz="3400" dirty="0" smtClean="0"/>
              <a:t>Словесная </a:t>
            </a:r>
            <a:r>
              <a:rPr lang="ru-RU" sz="3400" dirty="0"/>
              <a:t>инструкция, с помощью которых происходит оживление прежних впечатлений, в сочетании с новыми.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7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Практические методы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6792" y="1700808"/>
            <a:ext cx="6671592" cy="4525963"/>
          </a:xfrm>
        </p:spPr>
        <p:txBody>
          <a:bodyPr/>
          <a:lstStyle/>
          <a:p>
            <a:r>
              <a:rPr lang="ru-RU" dirty="0"/>
              <a:t>Игровой метод </a:t>
            </a:r>
          </a:p>
          <a:p>
            <a:r>
              <a:rPr lang="ru-RU" dirty="0"/>
              <a:t>Соревновательный метод </a:t>
            </a:r>
          </a:p>
          <a:p>
            <a:r>
              <a:rPr lang="ru-RU" dirty="0"/>
              <a:t>Метод упражнения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48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229600" cy="72494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</a:t>
            </a:r>
            <a:r>
              <a:rPr lang="ru-RU" sz="36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логоритмического</a:t>
            </a: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занятия</a:t>
            </a:r>
            <a:endParaRPr lang="ru-RU" sz="36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297796"/>
              </p:ext>
            </p:extLst>
          </p:nvPr>
        </p:nvGraphicFramePr>
        <p:xfrm>
          <a:off x="539552" y="724942"/>
          <a:ext cx="8424936" cy="5944418"/>
        </p:xfrm>
        <a:graphic>
          <a:graphicData uri="http://schemas.openxmlformats.org/drawingml/2006/table">
            <a:tbl>
              <a:tblPr firstRow="1" firstCol="1" bandRow="1"/>
              <a:tblGrid>
                <a:gridCol w="4212050"/>
                <a:gridCol w="4212886"/>
              </a:tblGrid>
              <a:tr h="40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Гринер</a:t>
                      </a:r>
                      <a:r>
                        <a:rPr lang="ru-RU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В. А.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2" marR="56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Волковой Г. А.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02" marR="56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439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Пение для развития дыхания и вырабатывания плавной речи;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Вводные упражнения для развития пространственного ориентирования и овладения навыками ходьбы;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Упражнения для развития мышечного тонуса;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Упражнения активизирующие внимания;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Упражнения для формирования музыкального ритма;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Речевые упражнения;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Игра;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Заключительные упражнения.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402" marR="56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Маршировка и вводная ходьба в различных направлениях;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Упражнения на развитие дыхания, голоса, артикуляции.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Упражнения, регулирующие мышечный тонус;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Упражнения активизирующие внимания;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Счетные упражнения;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Речевые упражнения без музыкального сопровождения;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Упражнения формирующие чувства музыкально размера или метра;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Упражнения формирующие чувства музыкального темпа;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Ритмические упражнения, для формирования чувства ритма;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Пение;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Игра на детских музыкальных инструментах;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Музыкальная самостоятельная деятельность;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Игровая деятельности;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Упражнения для развития творческой инициативы;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Заключительные упражнения.</a:t>
                      </a:r>
                    </a:p>
                  </a:txBody>
                  <a:tcPr marL="56402" marR="564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47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8494" y="33594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</a:t>
            </a:r>
            <a:endParaRPr lang="ru-RU" dirty="0"/>
          </a:p>
        </p:txBody>
      </p:sp>
      <p:pic>
        <p:nvPicPr>
          <p:cNvPr id="2050" name="Picture 2" descr="https://img2.labirint.ru/books/548896/cover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52" y="1340767"/>
            <a:ext cx="2316742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054" y="4653135"/>
            <a:ext cx="2242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Г. А. Волкова «Логопедическая ритмика»</a:t>
            </a:r>
            <a:endParaRPr lang="ru-RU" sz="2000" b="1" dirty="0"/>
          </a:p>
        </p:txBody>
      </p:sp>
      <p:pic>
        <p:nvPicPr>
          <p:cNvPr id="2052" name="Picture 4" descr="https://img-gorod.ru/upload/iblock/aa9/aa9e3f123b50e1832b58dbe69b960cd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338" y="1290590"/>
            <a:ext cx="2286957" cy="350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26693" y="4790728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Г. Р. Шашкина «</a:t>
            </a:r>
            <a:r>
              <a:rPr lang="ru-RU" sz="2000" b="1" i="1" dirty="0"/>
              <a:t>Л</a:t>
            </a:r>
            <a:r>
              <a:rPr lang="ru-RU" sz="2000" b="1" i="1" dirty="0" smtClean="0"/>
              <a:t>огопедическая ритмика»</a:t>
            </a:r>
            <a:endParaRPr lang="ru-RU" sz="2000" b="1" i="1" dirty="0"/>
          </a:p>
        </p:txBody>
      </p:sp>
      <p:pic>
        <p:nvPicPr>
          <p:cNvPr id="2056" name="Picture 8" descr="https://cv01.twirpx.net/0706/0706885.jpg?t=201201181441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980728"/>
            <a:ext cx="24288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47988" y="4929228"/>
            <a:ext cx="30960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Н. А. Рычкова «Логопедическая ритмика. Диагностика и коррекция произвольных движений  детей, страдающих заиканием»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6765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251520" y="1412776"/>
            <a:ext cx="2808312" cy="4656713"/>
            <a:chOff x="251520" y="1412776"/>
            <a:chExt cx="2808312" cy="4656713"/>
          </a:xfrm>
        </p:grpSpPr>
        <p:pic>
          <p:nvPicPr>
            <p:cNvPr id="4098" name="Picture 2" descr="https://static-eu.insales.ru/images/products/1/7608/97050040/%D0%92905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717" y="1412776"/>
              <a:ext cx="2367562" cy="3341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251520" y="4869160"/>
              <a:ext cx="280831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О. А. Новиковская «</a:t>
              </a:r>
              <a:r>
                <a:rPr lang="ru-RU" b="1" dirty="0" err="1" smtClean="0"/>
                <a:t>Логоритмика</a:t>
              </a:r>
              <a:r>
                <a:rPr lang="ru-RU" b="1" dirty="0" smtClean="0"/>
                <a:t> для дошкольников в играх и упражнениях»</a:t>
              </a:r>
              <a:endParaRPr lang="ru-RU" b="1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3182187" y="1399629"/>
            <a:ext cx="2647427" cy="4555148"/>
            <a:chOff x="3182187" y="1399629"/>
            <a:chExt cx="2647427" cy="4555148"/>
          </a:xfrm>
        </p:grpSpPr>
        <p:pic>
          <p:nvPicPr>
            <p:cNvPr id="4102" name="Picture 6" descr="http://www.knigisosklada.ru/images/books/1857/big/1857165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2187" y="1399629"/>
              <a:ext cx="2227961" cy="3291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3381342" y="4754448"/>
              <a:ext cx="24482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М. Ю. </a:t>
              </a:r>
              <a:r>
                <a:rPr lang="ru-RU" b="1" dirty="0" err="1" smtClean="0"/>
                <a:t>Картушина</a:t>
              </a:r>
              <a:r>
                <a:rPr lang="ru-RU" b="1" dirty="0" smtClean="0"/>
                <a:t> «</a:t>
              </a:r>
              <a:r>
                <a:rPr lang="ru-RU" b="1" dirty="0" err="1" smtClean="0"/>
                <a:t>Логоритмические</a:t>
              </a:r>
              <a:r>
                <a:rPr lang="ru-RU" b="1" dirty="0" smtClean="0"/>
                <a:t> занятия в детском саду» </a:t>
              </a:r>
              <a:endParaRPr lang="ru-RU" b="1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731658" y="1540016"/>
            <a:ext cx="3002806" cy="3912532"/>
            <a:chOff x="5814342" y="1556792"/>
            <a:chExt cx="3002806" cy="3912532"/>
          </a:xfrm>
        </p:grpSpPr>
        <p:pic>
          <p:nvPicPr>
            <p:cNvPr id="4108" name="Picture 12" descr="ÐÐ°ÑÑÐ¸Ð½ÐºÐ¸ Ð¿Ð¾ Ð·Ð°Ð¿ÑÐ¾ÑÑ Ð²ÐµÑÐµÐ»Ð°Ñ Ð»Ð¾Ð³Ð¾ÑÐ¸ÑÐ¼Ð¸ÐºÐ° Ð¶ÐµÐ»ÐµÐ·Ð½Ð¾Ð²Ð°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4342" y="1556792"/>
              <a:ext cx="3002806" cy="30028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6210002" y="4822993"/>
              <a:ext cx="25809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Е. Железнова «Веселая </a:t>
              </a:r>
              <a:r>
                <a:rPr lang="ru-RU" b="1" dirty="0" err="1" smtClean="0"/>
                <a:t>логоритмика</a:t>
              </a:r>
              <a:r>
                <a:rPr lang="ru-RU" b="1" dirty="0" smtClean="0"/>
                <a:t>»</a:t>
              </a:r>
              <a:endParaRPr lang="ru-RU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27521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img-gorod.ru/web/206/2064463/jpg/2064463_deta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74209"/>
            <a:ext cx="305276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827584" y="692696"/>
            <a:ext cx="3384376" cy="5027786"/>
            <a:chOff x="827584" y="692696"/>
            <a:chExt cx="3384376" cy="5027786"/>
          </a:xfrm>
        </p:grpSpPr>
        <p:pic>
          <p:nvPicPr>
            <p:cNvPr id="5122" name="Picture 2" descr="https://www.bookvoed.ru/files/1836/16/47/63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692696"/>
              <a:ext cx="2952328" cy="3915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827584" y="4797152"/>
              <a:ext cx="338437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Г. И. Анисимова «Новые песенки для занятий в логопедическом детском саду»</a:t>
              </a:r>
              <a:endParaRPr lang="ru-RU" b="1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580112" y="5258817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Г. И. Анисимова «100 музыкальных игр для развития дошкольников»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1305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324036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</a:rPr>
              <a:t>Спасибо </a:t>
            </a:r>
            <a:br>
              <a:rPr lang="ru-RU" sz="6600" b="1" dirty="0" smtClean="0">
                <a:solidFill>
                  <a:srgbClr val="00B050"/>
                </a:solidFill>
              </a:rPr>
            </a:br>
            <a:r>
              <a:rPr lang="ru-RU" sz="6600" b="1" dirty="0" smtClean="0">
                <a:solidFill>
                  <a:srgbClr val="00B050"/>
                </a:solidFill>
              </a:rPr>
              <a:t>за внимание!</a:t>
            </a:r>
            <a:endParaRPr lang="ru-RU" sz="6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683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</a:t>
            </a:r>
            <a:endParaRPr lang="uk-UA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600" dirty="0" smtClean="0"/>
              <a:t>Понятие логопедической ритмики</a:t>
            </a:r>
          </a:p>
          <a:p>
            <a:r>
              <a:rPr lang="ru-RU" sz="3600" dirty="0" smtClean="0"/>
              <a:t>Принципы логопедической ритмики</a:t>
            </a:r>
          </a:p>
          <a:p>
            <a:r>
              <a:rPr lang="ru-RU" sz="3600" dirty="0" smtClean="0"/>
              <a:t>Методы и приемы обучения логоритмике</a:t>
            </a:r>
          </a:p>
          <a:p>
            <a:r>
              <a:rPr lang="ru-RU" sz="3600" dirty="0" smtClean="0"/>
              <a:t>Структура </a:t>
            </a:r>
            <a:r>
              <a:rPr lang="ru-RU" sz="3600" dirty="0" err="1" smtClean="0"/>
              <a:t>логоритмического</a:t>
            </a:r>
            <a:r>
              <a:rPr lang="ru-RU" sz="3600" dirty="0" smtClean="0"/>
              <a:t> занятия</a:t>
            </a:r>
          </a:p>
          <a:p>
            <a:r>
              <a:rPr lang="ru-RU" sz="3600" dirty="0" smtClean="0"/>
              <a:t>Литература</a:t>
            </a:r>
          </a:p>
          <a:p>
            <a:r>
              <a:rPr lang="ru-RU" sz="3600" dirty="0" smtClean="0"/>
              <a:t>Практическая часть (примеры игр и упражнений)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1985714" y="6688723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логоритмики</a:t>
            </a:r>
            <a:endParaRPr lang="ru-RU" sz="4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1523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284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773142"/>
              </p:ext>
            </p:extLst>
          </p:nvPr>
        </p:nvGraphicFramePr>
        <p:xfrm>
          <a:off x="713373" y="1124744"/>
          <a:ext cx="8460432" cy="4886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880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m0-tub-ru.yandex.net/i?id=5c44f0448591de87d196dae3c43a518b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3" y="22324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8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8349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839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</a:t>
            </a:r>
            <a:endParaRPr lang="ru-RU" sz="4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000" dirty="0"/>
              <a:t>Оздоровительные </a:t>
            </a:r>
          </a:p>
          <a:p>
            <a:pPr lvl="0"/>
            <a:r>
              <a:rPr lang="ru-RU" sz="4000" dirty="0"/>
              <a:t>Образовательные </a:t>
            </a:r>
          </a:p>
          <a:p>
            <a:pPr lvl="0"/>
            <a:r>
              <a:rPr lang="ru-RU" sz="4000" dirty="0"/>
              <a:t>Воспитательные</a:t>
            </a:r>
          </a:p>
          <a:p>
            <a:pPr lvl="0"/>
            <a:r>
              <a:rPr lang="ru-RU" sz="4000" dirty="0"/>
              <a:t>Коррекционные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79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ринципы </a:t>
            </a:r>
            <a:r>
              <a:rPr lang="ru-RU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логоримики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535616" y="1216967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Дидактические </a:t>
            </a:r>
            <a:endParaRPr lang="ru-RU" sz="2800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Принцип систематичности </a:t>
            </a:r>
          </a:p>
          <a:p>
            <a:r>
              <a:rPr lang="ru-RU" dirty="0"/>
              <a:t>Принцип сознательности и активности</a:t>
            </a:r>
          </a:p>
          <a:p>
            <a:r>
              <a:rPr lang="ru-RU" dirty="0"/>
              <a:t>Принцип наглядности</a:t>
            </a:r>
          </a:p>
          <a:p>
            <a:r>
              <a:rPr lang="ru-RU" dirty="0"/>
              <a:t>Принцип доступности и индивидуализации </a:t>
            </a:r>
          </a:p>
          <a:p>
            <a:r>
              <a:rPr lang="ru-RU" dirty="0"/>
              <a:t>Принцип постепенного повышения требований</a:t>
            </a:r>
            <a:r>
              <a:rPr lang="ru-RU" i="1" dirty="0"/>
              <a:t> 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610414" y="1288435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Специфические</a:t>
            </a:r>
            <a:endParaRPr lang="ru-RU" sz="2800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Принцип развития </a:t>
            </a:r>
          </a:p>
          <a:p>
            <a:r>
              <a:rPr lang="ru-RU" dirty="0"/>
              <a:t>Принцип всестороннего воздействия </a:t>
            </a:r>
          </a:p>
          <a:p>
            <a:r>
              <a:rPr lang="ru-RU" dirty="0" err="1"/>
              <a:t>Этиопатогенетический</a:t>
            </a:r>
            <a:r>
              <a:rPr lang="ru-RU" dirty="0"/>
              <a:t> принцип </a:t>
            </a:r>
          </a:p>
          <a:p>
            <a:r>
              <a:rPr lang="ru-RU" dirty="0"/>
              <a:t>Принцип учета симптоматики </a:t>
            </a:r>
          </a:p>
          <a:p>
            <a:r>
              <a:rPr lang="ru-RU" dirty="0"/>
              <a:t>Принцип комплексности </a:t>
            </a:r>
          </a:p>
        </p:txBody>
      </p:sp>
    </p:spTree>
    <p:extLst>
      <p:ext uri="{BB962C8B-B14F-4D97-AF65-F5344CB8AC3E}">
        <p14:creationId xmlns:p14="http://schemas.microsoft.com/office/powerpoint/2010/main" val="273106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1746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и приемы обучения </a:t>
            </a:r>
            <a:r>
              <a:rPr lang="ru-RU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логоримики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910567" y="1916832"/>
            <a:ext cx="7787208" cy="4525963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ru-RU" sz="3600" dirty="0"/>
              <a:t>Наглядные методы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3600" dirty="0"/>
              <a:t>Словесные методы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3600" dirty="0"/>
              <a:t>Практические методы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220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605</Words>
  <Application>Microsoft Office PowerPoint</Application>
  <PresentationFormat>Экран (4:3)</PresentationFormat>
  <Paragraphs>101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Специальное оформление</vt:lpstr>
      <vt:lpstr>Общие вопросы логопедической ритмики</vt:lpstr>
      <vt:lpstr>ПЛАН</vt:lpstr>
      <vt:lpstr>Понятие логоритмики</vt:lpstr>
      <vt:lpstr>Презентация PowerPoint</vt:lpstr>
      <vt:lpstr>Презентация PowerPoint</vt:lpstr>
      <vt:lpstr>Презентация PowerPoint</vt:lpstr>
      <vt:lpstr>Задачи</vt:lpstr>
      <vt:lpstr>Принципы логоримики</vt:lpstr>
      <vt:lpstr>Методы и приемы обучения логоримики</vt:lpstr>
      <vt:lpstr>Наглядные методы</vt:lpstr>
      <vt:lpstr>Словесные методы</vt:lpstr>
      <vt:lpstr>Практические методы</vt:lpstr>
      <vt:lpstr>Структура логоритмического занятия</vt:lpstr>
      <vt:lpstr>Литература</vt:lpstr>
      <vt:lpstr>Презентация PowerPoint</vt:lpstr>
      <vt:lpstr>Презентация PowerPoint</vt:lpstr>
      <vt:lpstr>Спасибо 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RePack by Diakov</cp:lastModifiedBy>
  <cp:revision>27</cp:revision>
  <dcterms:created xsi:type="dcterms:W3CDTF">2009-01-08T12:15:48Z</dcterms:created>
  <dcterms:modified xsi:type="dcterms:W3CDTF">2020-04-07T19:27:57Z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401372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